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57" r:id="rId4"/>
    <p:sldId id="259" r:id="rId5"/>
    <p:sldId id="265" r:id="rId6"/>
    <p:sldId id="260" r:id="rId7"/>
    <p:sldId id="263" r:id="rId8"/>
    <p:sldId id="262" r:id="rId9"/>
    <p:sldId id="266" r:id="rId10"/>
    <p:sldId id="261" r:id="rId11"/>
    <p:sldId id="268" r:id="rId12"/>
    <p:sldId id="267" r:id="rId13"/>
    <p:sldId id="274" r:id="rId14"/>
    <p:sldId id="269" r:id="rId15"/>
    <p:sldId id="271" r:id="rId16"/>
    <p:sldId id="272" r:id="rId17"/>
    <p:sldId id="273" r:id="rId18"/>
    <p:sldId id="275" r:id="rId19"/>
    <p:sldId id="276" r:id="rId20"/>
    <p:sldId id="277" r:id="rId21"/>
    <p:sldId id="279" r:id="rId22"/>
    <p:sldId id="280" r:id="rId23"/>
    <p:sldId id="27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7181" autoAdjust="0"/>
  </p:normalViewPr>
  <p:slideViewPr>
    <p:cSldViewPr snapToGrid="0">
      <p:cViewPr>
        <p:scale>
          <a:sx n="33" d="100"/>
          <a:sy n="33" d="100"/>
        </p:scale>
        <p:origin x="1184"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36E23-869D-498C-BFCD-0F3227F5FF11}" type="datetimeFigureOut">
              <a:rPr lang="zh-CN" altLang="en-US" smtClean="0"/>
              <a:t>2023/12/24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39585-D525-4475-95A7-58EEF409027E}" type="slidenum">
              <a:rPr lang="zh-CN" altLang="en-US" smtClean="0"/>
              <a:t>‹#›</a:t>
            </a:fld>
            <a:endParaRPr lang="zh-CN" altLang="en-US"/>
          </a:p>
        </p:txBody>
      </p:sp>
    </p:spTree>
    <p:extLst>
      <p:ext uri="{BB962C8B-B14F-4D97-AF65-F5344CB8AC3E}">
        <p14:creationId xmlns:p14="http://schemas.microsoft.com/office/powerpoint/2010/main" val="2060366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zh.wikipedia.org/wiki/%E5%8D%A1%E7%88%BE%C2%B7%E5%8F%B2%E7%93%A6%E8%A5%BF"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zh.wikipedia.org/wiki/%E6%84%9B%E5%9B%A0%E6%96%AF%E5%9D%A6%E5%A0%B4%E6%96%B9%E7%A8%8B%E5%BC%8F" TargetMode="External"/><Relationship Id="rId4" Type="http://schemas.openxmlformats.org/officeDocument/2006/relationships/hyperlink" Target="https://zh.wikipedia.org/wiki/%E5%B9%BF%E4%B9%89%E7%9B%B8%E5%AF%B9%E8%AE%B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今天由我来讲习题课</a:t>
            </a:r>
          </a:p>
        </p:txBody>
      </p:sp>
      <p:sp>
        <p:nvSpPr>
          <p:cNvPr id="4" name="灯片编号占位符 3"/>
          <p:cNvSpPr>
            <a:spLocks noGrp="1"/>
          </p:cNvSpPr>
          <p:nvPr>
            <p:ph type="sldNum" sz="quarter" idx="5"/>
          </p:nvPr>
        </p:nvSpPr>
        <p:spPr/>
        <p:txBody>
          <a:bodyPr/>
          <a:lstStyle/>
          <a:p>
            <a:fld id="{CE439585-D525-4475-95A7-58EEF409027E}" type="slidenum">
              <a:rPr lang="zh-CN" altLang="en-US" smtClean="0"/>
              <a:t>1</a:t>
            </a:fld>
            <a:endParaRPr lang="zh-CN" altLang="en-US"/>
          </a:p>
        </p:txBody>
      </p:sp>
    </p:spTree>
    <p:extLst>
      <p:ext uri="{BB962C8B-B14F-4D97-AF65-F5344CB8AC3E}">
        <p14:creationId xmlns:p14="http://schemas.microsoft.com/office/powerpoint/2010/main" val="53435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en-US" altLang="zh-CN" b="1" dirty="0"/>
              <a:t>Keck</a:t>
            </a:r>
            <a:r>
              <a:rPr lang="zh-CN" altLang="en-US" b="1" dirty="0"/>
              <a:t>天文台：</a:t>
            </a:r>
            <a:endParaRPr lang="zh-CN" altLang="en-US" dirty="0"/>
          </a:p>
          <a:p>
            <a:pPr marL="742950" lvl="1" indent="-285750">
              <a:buFont typeface="+mj-lt"/>
              <a:buAutoNum type="arabicPeriod"/>
            </a:pPr>
            <a:r>
              <a:rPr lang="en-US" altLang="zh-CN" dirty="0"/>
              <a:t>Keck</a:t>
            </a:r>
            <a:r>
              <a:rPr lang="zh-CN" altLang="en-US" dirty="0"/>
              <a:t>天文台是位于夏威夷的两座大型光学和红外望远镜，分别被称为</a:t>
            </a:r>
            <a:r>
              <a:rPr lang="en-US" altLang="zh-CN" dirty="0"/>
              <a:t>Keck I</a:t>
            </a:r>
            <a:r>
              <a:rPr lang="zh-CN" altLang="en-US" dirty="0"/>
              <a:t>和</a:t>
            </a:r>
            <a:r>
              <a:rPr lang="en-US" altLang="zh-CN" dirty="0"/>
              <a:t>Keck II</a:t>
            </a:r>
            <a:r>
              <a:rPr lang="zh-CN" altLang="en-US" dirty="0"/>
              <a:t>。它们可以单独运行，也可以合并运行，以形成一个巨大的干涉仪。</a:t>
            </a:r>
          </a:p>
          <a:p>
            <a:pPr marL="742950" lvl="1" indent="-285750">
              <a:buFont typeface="+mj-lt"/>
              <a:buAutoNum type="arabicPeriod"/>
            </a:pPr>
            <a:r>
              <a:rPr lang="en-US" altLang="zh-CN" dirty="0"/>
              <a:t>Keck</a:t>
            </a:r>
            <a:r>
              <a:rPr lang="zh-CN" altLang="en-US" dirty="0"/>
              <a:t>干涉仪（</a:t>
            </a:r>
            <a:r>
              <a:rPr lang="en-US" altLang="zh-CN" dirty="0"/>
              <a:t>Keck Interferometer</a:t>
            </a:r>
            <a:r>
              <a:rPr lang="zh-CN" altLang="en-US" dirty="0"/>
              <a:t>）可以在光学和红外波段实现相对较高的空间分辨率。通过合并</a:t>
            </a:r>
            <a:r>
              <a:rPr lang="en-US" altLang="zh-CN" dirty="0"/>
              <a:t>Keck I</a:t>
            </a:r>
            <a:r>
              <a:rPr lang="zh-CN" altLang="en-US" dirty="0"/>
              <a:t>和</a:t>
            </a:r>
            <a:r>
              <a:rPr lang="en-US" altLang="zh-CN" dirty="0"/>
              <a:t>Keck II</a:t>
            </a:r>
            <a:r>
              <a:rPr lang="zh-CN" altLang="en-US" dirty="0"/>
              <a:t>，</a:t>
            </a:r>
            <a:r>
              <a:rPr lang="en-US" altLang="zh-CN" dirty="0"/>
              <a:t>Keck Interferometer</a:t>
            </a:r>
            <a:r>
              <a:rPr lang="zh-CN" altLang="en-US" dirty="0"/>
              <a:t>能够达到亚弧秒级别的分辨率，具体取决于所使用的望远镜基线的长度。</a:t>
            </a:r>
          </a:p>
          <a:p>
            <a:pPr>
              <a:buFont typeface="+mj-lt"/>
              <a:buAutoNum type="arabicPeriod"/>
            </a:pPr>
            <a:r>
              <a:rPr lang="zh-CN" altLang="en-US" b="1" dirty="0"/>
              <a:t>事件视界望远镜（</a:t>
            </a:r>
            <a:r>
              <a:rPr lang="en-US" altLang="zh-CN" b="1" dirty="0"/>
              <a:t>EHT</a:t>
            </a:r>
            <a:r>
              <a:rPr lang="zh-CN" altLang="en-US" b="1" dirty="0"/>
              <a:t>）：</a:t>
            </a:r>
            <a:endParaRPr lang="zh-CN" altLang="en-US" dirty="0"/>
          </a:p>
          <a:p>
            <a:pPr marL="742950" lvl="1" indent="-285750">
              <a:buFont typeface="+mj-lt"/>
              <a:buAutoNum type="arabicPeriod"/>
            </a:pPr>
            <a:r>
              <a:rPr lang="en-US" altLang="zh-CN" dirty="0"/>
              <a:t>EHT</a:t>
            </a:r>
            <a:r>
              <a:rPr lang="zh-CN" altLang="en-US" dirty="0"/>
              <a:t>是一个全球性的射电干涉阵列项目，旨在实现对超大质量黑洞周围区域的射电成像。</a:t>
            </a:r>
            <a:r>
              <a:rPr lang="en-US" altLang="zh-CN" dirty="0"/>
              <a:t>EHT</a:t>
            </a:r>
            <a:r>
              <a:rPr lang="zh-CN" altLang="en-US" dirty="0"/>
              <a:t>在毫米波波段工作，使用了地球上多个射电望远镜的合作。其中，最重要的是通过</a:t>
            </a:r>
            <a:r>
              <a:rPr lang="en-US" altLang="zh-CN" dirty="0"/>
              <a:t>Very Long Baseline Interferometry</a:t>
            </a:r>
            <a:r>
              <a:rPr lang="zh-CN" altLang="en-US" dirty="0"/>
              <a:t>（</a:t>
            </a:r>
            <a:r>
              <a:rPr lang="en-US" altLang="zh-CN" dirty="0"/>
              <a:t>VLBI</a:t>
            </a:r>
            <a:r>
              <a:rPr lang="zh-CN" altLang="en-US" dirty="0"/>
              <a:t>）技术实现的。</a:t>
            </a:r>
          </a:p>
          <a:p>
            <a:pPr marL="742950" lvl="1" indent="-285750">
              <a:buFont typeface="+mj-lt"/>
              <a:buAutoNum type="arabicPeriod"/>
            </a:pPr>
            <a:r>
              <a:rPr lang="zh-CN" altLang="en-US" dirty="0"/>
              <a:t>在</a:t>
            </a:r>
            <a:r>
              <a:rPr lang="en-US" altLang="zh-CN" dirty="0"/>
              <a:t>2019</a:t>
            </a:r>
            <a:r>
              <a:rPr lang="zh-CN" altLang="en-US" dirty="0"/>
              <a:t>年的事件视界望远镜合作中，</a:t>
            </a:r>
            <a:r>
              <a:rPr lang="en-US" altLang="zh-CN" dirty="0"/>
              <a:t>EHT</a:t>
            </a:r>
            <a:r>
              <a:rPr lang="zh-CN" altLang="en-US" dirty="0"/>
              <a:t>成功地获得了对</a:t>
            </a:r>
            <a:r>
              <a:rPr lang="en-US" altLang="zh-CN" dirty="0"/>
              <a:t>M87</a:t>
            </a:r>
            <a:r>
              <a:rPr lang="zh-CN" altLang="en-US" dirty="0"/>
              <a:t>星系中超大质量黑洞的直接成像。其空间分辨率约为</a:t>
            </a:r>
            <a:r>
              <a:rPr lang="en-US" altLang="zh-CN" dirty="0"/>
              <a:t>20</a:t>
            </a:r>
            <a:r>
              <a:rPr lang="zh-CN" altLang="en-US" dirty="0"/>
              <a:t>微弧秒，这相当于从地球上观察一个橙子位于月球表面的精细结构。</a:t>
            </a:r>
          </a:p>
          <a:p>
            <a:endParaRPr lang="en-US" altLang="zh-CN" dirty="0"/>
          </a:p>
          <a:p>
            <a:r>
              <a:rPr lang="en-US" altLang="zh-CN" dirty="0"/>
              <a:t>Gaia</a:t>
            </a:r>
            <a:r>
              <a:rPr lang="zh-CN" altLang="en-US" dirty="0"/>
              <a:t>是欧洲空间局（</a:t>
            </a:r>
            <a:r>
              <a:rPr lang="en-US" altLang="zh-CN" dirty="0"/>
              <a:t>ESA</a:t>
            </a:r>
            <a:r>
              <a:rPr lang="zh-CN" altLang="en-US" dirty="0"/>
              <a:t>）的一项空间天文任务，其目标是测量数十亿颗恒星的位置、距离、运动和光度，以制作一张高精度的三维星图。</a:t>
            </a:r>
            <a:r>
              <a:rPr lang="en-US" altLang="zh-CN" dirty="0"/>
              <a:t>Gaia</a:t>
            </a:r>
            <a:r>
              <a:rPr lang="zh-CN" altLang="en-US" dirty="0"/>
              <a:t>的空间分辨率主要由其望远镜设计决定。</a:t>
            </a:r>
            <a:endParaRPr lang="en-US" altLang="zh-CN" dirty="0"/>
          </a:p>
          <a:p>
            <a:endParaRPr lang="zh-CN" altLang="en-US" dirty="0"/>
          </a:p>
          <a:p>
            <a:r>
              <a:rPr lang="en-US" altLang="zh-CN" dirty="0"/>
              <a:t>Gaia</a:t>
            </a:r>
            <a:r>
              <a:rPr lang="zh-CN" altLang="en-US" dirty="0"/>
              <a:t>卫星的视差测量能力取决于星等、观测时间和其他因素。</a:t>
            </a:r>
            <a:r>
              <a:rPr lang="en-US" altLang="zh-CN" dirty="0"/>
              <a:t>Gaia</a:t>
            </a:r>
            <a:r>
              <a:rPr lang="zh-CN" altLang="en-US" dirty="0"/>
              <a:t>的设计目标是提供高精度的视差测量，以制作三维星图。对于亮度适中的恒星，</a:t>
            </a:r>
            <a:r>
              <a:rPr lang="en-US" altLang="zh-CN" dirty="0"/>
              <a:t>Gaia</a:t>
            </a:r>
            <a:r>
              <a:rPr lang="zh-CN" altLang="en-US" dirty="0"/>
              <a:t>的视差精度可以达到约</a:t>
            </a:r>
            <a:r>
              <a:rPr lang="en-US" altLang="zh-CN" dirty="0"/>
              <a:t>20</a:t>
            </a:r>
            <a:r>
              <a:rPr lang="zh-CN" altLang="en-US" dirty="0"/>
              <a:t>微弧秒。在可见光波段，这相当于能够测量距离为约</a:t>
            </a:r>
            <a:r>
              <a:rPr lang="en-US" altLang="zh-CN" dirty="0"/>
              <a:t>50,000</a:t>
            </a:r>
            <a:r>
              <a:rPr lang="zh-CN" altLang="en-US" dirty="0"/>
              <a:t>光年的天体的视差。</a:t>
            </a:r>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13</a:t>
            </a:fld>
            <a:endParaRPr lang="zh-CN" altLang="en-US"/>
          </a:p>
        </p:txBody>
      </p:sp>
    </p:spTree>
    <p:extLst>
      <p:ext uri="{BB962C8B-B14F-4D97-AF65-F5344CB8AC3E}">
        <p14:creationId xmlns:p14="http://schemas.microsoft.com/office/powerpoint/2010/main" val="71151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14</a:t>
            </a:fld>
            <a:endParaRPr lang="zh-CN" altLang="en-US"/>
          </a:p>
        </p:txBody>
      </p:sp>
    </p:spTree>
    <p:extLst>
      <p:ext uri="{BB962C8B-B14F-4D97-AF65-F5344CB8AC3E}">
        <p14:creationId xmlns:p14="http://schemas.microsoft.com/office/powerpoint/2010/main" val="795646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主要是让大家醍体会</a:t>
            </a:r>
            <a:endParaRPr lang="en-US" altLang="zh-CN"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15</a:t>
            </a:fld>
            <a:endParaRPr lang="zh-CN" altLang="en-US"/>
          </a:p>
        </p:txBody>
      </p:sp>
    </p:spTree>
    <p:extLst>
      <p:ext uri="{BB962C8B-B14F-4D97-AF65-F5344CB8AC3E}">
        <p14:creationId xmlns:p14="http://schemas.microsoft.com/office/powerpoint/2010/main" val="2557560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16</a:t>
            </a:fld>
            <a:endParaRPr lang="zh-CN" altLang="en-US"/>
          </a:p>
        </p:txBody>
      </p:sp>
    </p:spTree>
    <p:extLst>
      <p:ext uri="{BB962C8B-B14F-4D97-AF65-F5344CB8AC3E}">
        <p14:creationId xmlns:p14="http://schemas.microsoft.com/office/powerpoint/2010/main" val="1708933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主序占</a:t>
            </a:r>
            <a:r>
              <a:rPr lang="en-US" altLang="zh-CN" dirty="0"/>
              <a:t>90%</a:t>
            </a:r>
            <a:r>
              <a:rPr lang="zh-CN" altLang="en-US" dirty="0"/>
              <a:t>以上</a:t>
            </a:r>
          </a:p>
        </p:txBody>
      </p:sp>
      <p:sp>
        <p:nvSpPr>
          <p:cNvPr id="4" name="灯片编号占位符 3"/>
          <p:cNvSpPr>
            <a:spLocks noGrp="1"/>
          </p:cNvSpPr>
          <p:nvPr>
            <p:ph type="sldNum" sz="quarter" idx="5"/>
          </p:nvPr>
        </p:nvSpPr>
        <p:spPr/>
        <p:txBody>
          <a:bodyPr/>
          <a:lstStyle/>
          <a:p>
            <a:fld id="{CE439585-D525-4475-95A7-58EEF409027E}" type="slidenum">
              <a:rPr lang="zh-CN" altLang="en-US" smtClean="0"/>
              <a:t>17</a:t>
            </a:fld>
            <a:endParaRPr lang="zh-CN" altLang="en-US"/>
          </a:p>
        </p:txBody>
      </p:sp>
    </p:spTree>
    <p:extLst>
      <p:ext uri="{BB962C8B-B14F-4D97-AF65-F5344CB8AC3E}">
        <p14:creationId xmlns:p14="http://schemas.microsoft.com/office/powerpoint/2010/main" val="400909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史瓦西度规</a:t>
            </a:r>
            <a:r>
              <a:rPr lang="zh-CN" altLang="en-US" dirty="0"/>
              <a:t>（</a:t>
            </a:r>
            <a:r>
              <a:rPr lang="en-US" altLang="zh-CN" b="1" dirty="0"/>
              <a:t>Schwarzschild metric</a:t>
            </a:r>
            <a:r>
              <a:rPr lang="zh-CN" altLang="en-US" dirty="0"/>
              <a:t>），又称史瓦西几何、史瓦西解，是</a:t>
            </a:r>
            <a:r>
              <a:rPr lang="zh-CN" altLang="en-US" dirty="0">
                <a:hlinkClick r:id="rId3" tooltip="卡尔·史瓦西"/>
              </a:rPr>
              <a:t>卡尔</a:t>
            </a:r>
            <a:r>
              <a:rPr lang="en-US" altLang="zh-CN" dirty="0">
                <a:hlinkClick r:id="rId3" tooltip="卡尔·史瓦西"/>
              </a:rPr>
              <a:t>·</a:t>
            </a:r>
            <a:r>
              <a:rPr lang="zh-CN" altLang="en-US" dirty="0">
                <a:hlinkClick r:id="rId3" tooltip="卡尔·史瓦西"/>
              </a:rPr>
              <a:t>史瓦西</a:t>
            </a:r>
            <a:r>
              <a:rPr lang="zh-CN" altLang="en-US" dirty="0"/>
              <a:t>于</a:t>
            </a:r>
            <a:r>
              <a:rPr lang="en-US" altLang="zh-CN" dirty="0"/>
              <a:t>1915</a:t>
            </a:r>
            <a:r>
              <a:rPr lang="zh-CN" altLang="en-US" dirty="0"/>
              <a:t>年针对</a:t>
            </a:r>
            <a:r>
              <a:rPr lang="zh-CN" altLang="en-US" dirty="0">
                <a:hlinkClick r:id="rId4" tooltip="广义相对论"/>
              </a:rPr>
              <a:t>广义相对论</a:t>
            </a:r>
            <a:r>
              <a:rPr lang="zh-CN" altLang="en-US" dirty="0"/>
              <a:t>的核心方程</a:t>
            </a:r>
            <a:r>
              <a:rPr lang="en-US" altLang="zh-CN" dirty="0"/>
              <a:t>——</a:t>
            </a:r>
            <a:r>
              <a:rPr lang="zh-CN" altLang="en-US" dirty="0">
                <a:hlinkClick r:id="rId5" tooltip="爱因斯坦场方程"/>
              </a:rPr>
              <a:t>爱因斯坦场方程</a:t>
            </a:r>
            <a:r>
              <a:rPr lang="en-US" altLang="zh-CN" dirty="0"/>
              <a:t>——</a:t>
            </a:r>
            <a:r>
              <a:rPr lang="zh-CN" altLang="en-US" dirty="0"/>
              <a:t>关于球状物质分布的解。</a:t>
            </a:r>
            <a:endParaRPr lang="en-US" altLang="zh-CN" dirty="0"/>
          </a:p>
          <a:p>
            <a:endParaRPr lang="en-US" altLang="zh-CN" dirty="0"/>
          </a:p>
          <a:p>
            <a:r>
              <a:rPr lang="zh-CN" altLang="en-US" dirty="0"/>
              <a:t>光是无法逃脱的</a:t>
            </a:r>
          </a:p>
        </p:txBody>
      </p:sp>
      <p:sp>
        <p:nvSpPr>
          <p:cNvPr id="4" name="灯片编号占位符 3"/>
          <p:cNvSpPr>
            <a:spLocks noGrp="1"/>
          </p:cNvSpPr>
          <p:nvPr>
            <p:ph type="sldNum" sz="quarter" idx="5"/>
          </p:nvPr>
        </p:nvSpPr>
        <p:spPr/>
        <p:txBody>
          <a:bodyPr/>
          <a:lstStyle/>
          <a:p>
            <a:fld id="{CE439585-D525-4475-95A7-58EEF409027E}" type="slidenum">
              <a:rPr lang="zh-CN" altLang="en-US" smtClean="0"/>
              <a:t>18</a:t>
            </a:fld>
            <a:endParaRPr lang="zh-CN" altLang="en-US"/>
          </a:p>
        </p:txBody>
      </p:sp>
    </p:spTree>
    <p:extLst>
      <p:ext uri="{BB962C8B-B14F-4D97-AF65-F5344CB8AC3E}">
        <p14:creationId xmlns:p14="http://schemas.microsoft.com/office/powerpoint/2010/main" val="122241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20</a:t>
            </a:fld>
            <a:endParaRPr lang="zh-CN" altLang="en-US"/>
          </a:p>
        </p:txBody>
      </p:sp>
    </p:spTree>
    <p:extLst>
      <p:ext uri="{BB962C8B-B14F-4D97-AF65-F5344CB8AC3E}">
        <p14:creationId xmlns:p14="http://schemas.microsoft.com/office/powerpoint/2010/main" val="2165114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分为大纲：</a:t>
            </a:r>
            <a:endParaRPr lang="en-US" altLang="zh-CN" dirty="0"/>
          </a:p>
          <a:p>
            <a:r>
              <a:rPr lang="zh-CN" altLang="en-US" dirty="0"/>
              <a:t>考察知识点</a:t>
            </a:r>
          </a:p>
        </p:txBody>
      </p:sp>
      <p:sp>
        <p:nvSpPr>
          <p:cNvPr id="4" name="灯片编号占位符 3"/>
          <p:cNvSpPr>
            <a:spLocks noGrp="1"/>
          </p:cNvSpPr>
          <p:nvPr>
            <p:ph type="sldNum" sz="quarter" idx="5"/>
          </p:nvPr>
        </p:nvSpPr>
        <p:spPr/>
        <p:txBody>
          <a:bodyPr/>
          <a:lstStyle/>
          <a:p>
            <a:fld id="{CE439585-D525-4475-95A7-58EEF409027E}" type="slidenum">
              <a:rPr lang="zh-CN" altLang="en-US" smtClean="0"/>
              <a:t>2</a:t>
            </a:fld>
            <a:endParaRPr lang="zh-CN" altLang="en-US"/>
          </a:p>
        </p:txBody>
      </p:sp>
    </p:spTree>
    <p:extLst>
      <p:ext uri="{BB962C8B-B14F-4D97-AF65-F5344CB8AC3E}">
        <p14:creationId xmlns:p14="http://schemas.microsoft.com/office/powerpoint/2010/main" val="399326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AGB</a:t>
            </a:r>
            <a:r>
              <a:rPr lang="zh-CN" altLang="en-US" dirty="0"/>
              <a:t>恒星（</a:t>
            </a:r>
            <a:r>
              <a:rPr lang="en-US" altLang="zh-CN" dirty="0"/>
              <a:t>Asymptotic Giant Branch</a:t>
            </a:r>
            <a:r>
              <a:rPr lang="zh-CN" altLang="en-US" dirty="0"/>
              <a:t>，即渐近巨星分支）是主序星演化的一阶段，它发生在低至中质量的恒星进入晚期演化阶段的过程中。这个阶段的恒星通常经历了红巨星分支（</a:t>
            </a:r>
            <a:r>
              <a:rPr lang="en-US" altLang="zh-CN" dirty="0"/>
              <a:t>Red Giant Branch</a:t>
            </a:r>
            <a:r>
              <a:rPr lang="zh-CN" altLang="en-US" dirty="0"/>
              <a:t>，</a:t>
            </a:r>
            <a:r>
              <a:rPr lang="en-US" altLang="zh-CN" dirty="0"/>
              <a:t>RGB</a:t>
            </a:r>
            <a:r>
              <a:rPr lang="zh-CN" altLang="en-US" dirty="0"/>
              <a:t>）阶段之后，再进入</a:t>
            </a:r>
            <a:r>
              <a:rPr lang="en-US" altLang="zh-CN" dirty="0"/>
              <a:t>AGB</a:t>
            </a:r>
            <a:r>
              <a:rPr lang="zh-CN" altLang="en-US" dirty="0"/>
              <a:t>阶段。</a:t>
            </a:r>
          </a:p>
          <a:p>
            <a:r>
              <a:rPr lang="zh-CN" altLang="en-US" dirty="0"/>
              <a:t>以下是</a:t>
            </a:r>
            <a:r>
              <a:rPr lang="en-US" altLang="zh-CN" dirty="0"/>
              <a:t>AGB</a:t>
            </a:r>
            <a:r>
              <a:rPr lang="zh-CN" altLang="en-US" dirty="0"/>
              <a:t>恒星的一些主要特征：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因为在</a:t>
            </a:r>
            <a:r>
              <a:rPr lang="en-US" altLang="zh-CN" dirty="0"/>
              <a:t>RGB</a:t>
            </a:r>
            <a:r>
              <a:rPr lang="zh-CN" altLang="en-US" dirty="0"/>
              <a:t>一个路径上。</a:t>
            </a:r>
            <a:endParaRPr lang="en-US" altLang="zh-CN" dirty="0"/>
          </a:p>
          <a:p>
            <a:r>
              <a:rPr lang="en-US" altLang="zh-CN" dirty="0"/>
              <a:t>RGB</a:t>
            </a:r>
            <a:r>
              <a:rPr lang="zh-CN" altLang="en-US" dirty="0"/>
              <a:t>是包层</a:t>
            </a:r>
            <a:r>
              <a:rPr lang="en-US" altLang="zh-CN" dirty="0"/>
              <a:t>H</a:t>
            </a:r>
            <a:r>
              <a:rPr lang="zh-CN" altLang="en-US" dirty="0"/>
              <a:t>提供能量，但是</a:t>
            </a:r>
            <a:r>
              <a:rPr lang="en-US" altLang="zh-CN" dirty="0"/>
              <a:t>AGB</a:t>
            </a:r>
            <a:r>
              <a:rPr lang="zh-CN" altLang="en-US" dirty="0"/>
              <a:t>是</a:t>
            </a:r>
            <a:r>
              <a:rPr lang="en-US" altLang="zh-CN" dirty="0"/>
              <a:t>He</a:t>
            </a:r>
            <a:r>
              <a:rPr lang="zh-CN" altLang="en-US" dirty="0"/>
              <a:t>燃烧</a:t>
            </a:r>
            <a:endParaRPr lang="en-US" altLang="zh-CN" dirty="0"/>
          </a:p>
          <a:p>
            <a:pPr>
              <a:buFont typeface="+mj-lt"/>
              <a:buAutoNum type="arabicPeriod"/>
            </a:pPr>
            <a:r>
              <a:rPr lang="zh-CN" altLang="en-US" b="1" dirty="0"/>
              <a:t>质量范围：</a:t>
            </a:r>
            <a:r>
              <a:rPr lang="zh-CN" altLang="en-US" dirty="0"/>
              <a:t> </a:t>
            </a:r>
            <a:r>
              <a:rPr lang="en-US" altLang="zh-CN" dirty="0"/>
              <a:t>AGB</a:t>
            </a:r>
            <a:r>
              <a:rPr lang="zh-CN" altLang="en-US" dirty="0"/>
              <a:t>阶段的恒星通常是质量在</a:t>
            </a:r>
            <a:r>
              <a:rPr lang="en-US" altLang="zh-CN" dirty="0"/>
              <a:t>0.8</a:t>
            </a:r>
            <a:r>
              <a:rPr lang="zh-CN" altLang="en-US" dirty="0"/>
              <a:t>到</a:t>
            </a:r>
            <a:r>
              <a:rPr lang="en-US" altLang="zh-CN" dirty="0"/>
              <a:t>8</a:t>
            </a:r>
            <a:r>
              <a:rPr lang="zh-CN" altLang="en-US" dirty="0"/>
              <a:t>倍太阳质量之间的主序星，尤其是质量较小的恒星。</a:t>
            </a:r>
          </a:p>
          <a:p>
            <a:pPr>
              <a:buFont typeface="+mj-lt"/>
              <a:buAutoNum type="arabicPeriod"/>
            </a:pPr>
            <a:r>
              <a:rPr lang="zh-CN" altLang="en-US" b="1" dirty="0"/>
              <a:t>尺寸膨胀：</a:t>
            </a:r>
            <a:r>
              <a:rPr lang="zh-CN" altLang="en-US" dirty="0"/>
              <a:t> </a:t>
            </a:r>
            <a:r>
              <a:rPr lang="en-US" altLang="zh-CN" dirty="0"/>
              <a:t>AGB</a:t>
            </a:r>
            <a:r>
              <a:rPr lang="zh-CN" altLang="en-US" dirty="0"/>
              <a:t>恒星在其进化过程中会经历尺寸的急剧膨胀。它们的外层气体膨胀到巨大的程度，直径可以达到几个到数百倍太阳的大小。</a:t>
            </a:r>
          </a:p>
          <a:p>
            <a:pPr>
              <a:buFont typeface="+mj-lt"/>
              <a:buAutoNum type="arabicPeriod"/>
            </a:pPr>
            <a:r>
              <a:rPr lang="zh-CN" altLang="en-US" b="1" dirty="0"/>
              <a:t>表面温度和颜色：</a:t>
            </a:r>
            <a:r>
              <a:rPr lang="zh-CN" altLang="en-US" dirty="0"/>
              <a:t> 由于膨胀，</a:t>
            </a:r>
            <a:r>
              <a:rPr lang="en-US" altLang="zh-CN" dirty="0"/>
              <a:t>AGB</a:t>
            </a:r>
            <a:r>
              <a:rPr lang="zh-CN" altLang="en-US" dirty="0"/>
              <a:t>恒星的表面温度相对较低，通常较冷，其颜色呈现红色或橙色。</a:t>
            </a:r>
          </a:p>
          <a:p>
            <a:pPr>
              <a:buFont typeface="+mj-lt"/>
              <a:buAutoNum type="arabicPeriod"/>
            </a:pPr>
            <a:r>
              <a:rPr lang="zh-CN" altLang="en-US" b="1" dirty="0"/>
              <a:t>质量丢失：</a:t>
            </a:r>
            <a:r>
              <a:rPr lang="zh-CN" altLang="en-US" dirty="0"/>
              <a:t> 在</a:t>
            </a:r>
            <a:r>
              <a:rPr lang="en-US" altLang="zh-CN" dirty="0"/>
              <a:t>AGB</a:t>
            </a:r>
            <a:r>
              <a:rPr lang="zh-CN" altLang="en-US" dirty="0"/>
              <a:t>阶段，恒星的外层大气层经常会发生强烈的恶劣质量丢失，这是由于恒星表面的恶劣气体流失到外层空间。这导致恒星失去了相当数量的质量，形成周围的气体壳层。</a:t>
            </a:r>
          </a:p>
          <a:p>
            <a:pPr>
              <a:buFont typeface="+mj-lt"/>
              <a:buAutoNum type="arabicPeriod"/>
            </a:pPr>
            <a:r>
              <a:rPr lang="zh-CN" altLang="en-US" b="1" dirty="0"/>
              <a:t>核合成：</a:t>
            </a:r>
            <a:r>
              <a:rPr lang="zh-CN" altLang="en-US" dirty="0"/>
              <a:t> 在</a:t>
            </a:r>
            <a:r>
              <a:rPr lang="en-US" altLang="zh-CN" dirty="0"/>
              <a:t>AGB</a:t>
            </a:r>
            <a:r>
              <a:rPr lang="zh-CN" altLang="en-US" dirty="0"/>
              <a:t>阶段，恒星的核心会经历一系列的核合成反应，包括产生碳、氮等重元素。这些元素会在恒星死亡时释放到周围空间，对星际化学起到贡献。</a:t>
            </a:r>
          </a:p>
          <a:p>
            <a:pPr>
              <a:buFont typeface="+mj-lt"/>
              <a:buAutoNum type="arabicPeriod"/>
            </a:pPr>
            <a:r>
              <a:rPr lang="zh-CN" altLang="en-US" b="1" dirty="0"/>
              <a:t>末期：</a:t>
            </a:r>
            <a:r>
              <a:rPr lang="zh-CN" altLang="en-US" dirty="0"/>
              <a:t> </a:t>
            </a:r>
            <a:r>
              <a:rPr lang="en-US" altLang="zh-CN" dirty="0"/>
              <a:t>AGB</a:t>
            </a:r>
            <a:r>
              <a:rPr lang="zh-CN" altLang="en-US" dirty="0"/>
              <a:t>阶段最终会导致恒星进一步演化成为白矮星或者在质量足够大的情况下，发生超新星爆炸。</a:t>
            </a:r>
          </a:p>
          <a:p>
            <a:r>
              <a:rPr lang="zh-CN" altLang="en-US" dirty="0"/>
              <a:t>由于星风很强，</a:t>
            </a:r>
            <a:r>
              <a:rPr lang="en-US" altLang="zh-CN" dirty="0"/>
              <a:t>AGB</a:t>
            </a:r>
            <a:r>
              <a:rPr lang="zh-CN" altLang="en-US" dirty="0"/>
              <a:t>恒星的演化对于理解星际化学和星际介质的丰度分布，以及宇宙中元素的来源和演化过程具有重要意义。</a:t>
            </a:r>
          </a:p>
          <a:p>
            <a:endParaRPr lang="en-US" altLang="zh-CN" dirty="0"/>
          </a:p>
          <a:p>
            <a:r>
              <a:rPr lang="zh-CN" altLang="en-US" dirty="0"/>
              <a:t>对于丢失了质量，逃逸速度减小，星风会变得更大。加速、</a:t>
            </a:r>
          </a:p>
        </p:txBody>
      </p:sp>
      <p:sp>
        <p:nvSpPr>
          <p:cNvPr id="4" name="灯片编号占位符 3"/>
          <p:cNvSpPr>
            <a:spLocks noGrp="1"/>
          </p:cNvSpPr>
          <p:nvPr>
            <p:ph type="sldNum" sz="quarter" idx="5"/>
          </p:nvPr>
        </p:nvSpPr>
        <p:spPr/>
        <p:txBody>
          <a:bodyPr/>
          <a:lstStyle/>
          <a:p>
            <a:fld id="{CE439585-D525-4475-95A7-58EEF409027E}" type="slidenum">
              <a:rPr lang="zh-CN" altLang="en-US" smtClean="0"/>
              <a:t>3</a:t>
            </a:fld>
            <a:endParaRPr lang="zh-CN" altLang="en-US"/>
          </a:p>
        </p:txBody>
      </p:sp>
    </p:spTree>
    <p:extLst>
      <p:ext uri="{BB962C8B-B14F-4D97-AF65-F5344CB8AC3E}">
        <p14:creationId xmlns:p14="http://schemas.microsoft.com/office/powerpoint/2010/main" val="3656722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4</a:t>
            </a:fld>
            <a:endParaRPr lang="zh-CN" altLang="en-US"/>
          </a:p>
        </p:txBody>
      </p:sp>
    </p:spTree>
    <p:extLst>
      <p:ext uri="{BB962C8B-B14F-4D97-AF65-F5344CB8AC3E}">
        <p14:creationId xmlns:p14="http://schemas.microsoft.com/office/powerpoint/2010/main" val="4021226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位于猎户座，是一个由</a:t>
            </a:r>
            <a:r>
              <a:rPr lang="en-US" altLang="zh-CN" dirty="0"/>
              <a:t>1054</a:t>
            </a:r>
            <a:r>
              <a:rPr lang="zh-CN" altLang="en-US" dirty="0"/>
              <a:t>年的超新星爆发形成的遗迹。这个超新星事件被中文文献称为</a:t>
            </a:r>
            <a:r>
              <a:rPr lang="en-US" altLang="zh-CN" dirty="0"/>
              <a:t>"</a:t>
            </a:r>
            <a:r>
              <a:rPr lang="zh-CN" altLang="en-US" dirty="0"/>
              <a:t>卜宿星</a:t>
            </a:r>
            <a:r>
              <a:rPr lang="en-US" altLang="zh-CN" dirty="0"/>
              <a:t>"</a:t>
            </a:r>
            <a:r>
              <a:rPr lang="zh-CN" altLang="en-US" dirty="0"/>
              <a:t>，而在西方文献中常被称为</a:t>
            </a:r>
            <a:r>
              <a:rPr lang="en-US" altLang="zh-CN" dirty="0"/>
              <a:t>SN 1054</a:t>
            </a:r>
            <a:r>
              <a:rPr lang="zh-CN" altLang="en-US" dirty="0"/>
              <a:t>。</a:t>
            </a:r>
            <a:r>
              <a:rPr lang="en-US" altLang="zh-CN" dirty="0"/>
              <a:t>Crab Nebula</a:t>
            </a:r>
            <a:r>
              <a:rPr lang="zh-CN" altLang="en-US" dirty="0"/>
              <a:t>是目前已知最亮的射电波段的超新星遗迹之一。</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最近一次在银河系内观测到的超新星爆发是在 </a:t>
            </a:r>
            <a:r>
              <a:rPr lang="en-US" altLang="zh-CN" dirty="0"/>
              <a:t>1604 </a:t>
            </a:r>
            <a:r>
              <a:rPr lang="zh-CN" altLang="en-US" dirty="0"/>
              <a:t>年，被称为 </a:t>
            </a:r>
            <a:r>
              <a:rPr lang="en-US" altLang="zh-CN" dirty="0"/>
              <a:t>SN 1604 </a:t>
            </a:r>
            <a:r>
              <a:rPr lang="zh-CN" altLang="en-US" dirty="0"/>
              <a:t>或开普勒超新星。这次超新星爆发是由约翰内斯</a:t>
            </a:r>
            <a:r>
              <a:rPr lang="en-US" altLang="zh-CN" dirty="0"/>
              <a:t>·</a:t>
            </a:r>
            <a:r>
              <a:rPr lang="zh-CN" altLang="en-US" dirty="0"/>
              <a:t>开普勒（</a:t>
            </a:r>
            <a:r>
              <a:rPr lang="en-US" altLang="zh-CN" dirty="0"/>
              <a:t>Johannes Kepler</a:t>
            </a:r>
            <a:r>
              <a:rPr lang="zh-CN" altLang="en-US" dirty="0"/>
              <a:t>）在</a:t>
            </a:r>
            <a:r>
              <a:rPr lang="en-US" altLang="zh-CN" dirty="0"/>
              <a:t>1604</a:t>
            </a:r>
            <a:r>
              <a:rPr lang="zh-CN" altLang="en-US" dirty="0"/>
              <a:t>年</a:t>
            </a:r>
            <a:r>
              <a:rPr lang="en-US" altLang="zh-CN" dirty="0"/>
              <a:t>11</a:t>
            </a:r>
            <a:r>
              <a:rPr lang="zh-CN" altLang="en-US" dirty="0"/>
              <a:t>月发现的，因此得名。</a:t>
            </a:r>
            <a:r>
              <a:rPr lang="en-US" altLang="zh-CN" dirty="0"/>
              <a:t>SN 1604</a:t>
            </a:r>
            <a:r>
              <a:rPr lang="zh-CN" altLang="en-US" dirty="0"/>
              <a:t>出现在蛇夫座，其亮度在爆发时曾超过金星，使其成为当时夜空中非常明亮的天体之一。</a:t>
            </a:r>
          </a:p>
          <a:p>
            <a:endParaRPr lang="en-US" altLang="zh-CN" dirty="0"/>
          </a:p>
          <a:p>
            <a:r>
              <a:rPr lang="en-US" altLang="zh-CN" b="1" dirty="0"/>
              <a:t>SN 1006</a:t>
            </a:r>
            <a:r>
              <a:rPr lang="zh-CN" altLang="en-US" b="1" dirty="0"/>
              <a:t>超新星遗迹：</a:t>
            </a:r>
            <a:endParaRPr lang="zh-CN" altLang="en-US" dirty="0"/>
          </a:p>
          <a:p>
            <a:pPr>
              <a:buFont typeface="Arial" panose="020B0604020202020204" pitchFamily="34" charset="0"/>
              <a:buChar char="•"/>
            </a:pPr>
            <a:r>
              <a:rPr lang="zh-CN" altLang="en-US" b="1" dirty="0"/>
              <a:t>位置：</a:t>
            </a:r>
            <a:r>
              <a:rPr lang="zh-CN" altLang="en-US" dirty="0"/>
              <a:t> 天琴座。</a:t>
            </a:r>
          </a:p>
          <a:p>
            <a:pPr>
              <a:buFont typeface="Arial" panose="020B0604020202020204" pitchFamily="34" charset="0"/>
              <a:buChar char="•"/>
            </a:pPr>
            <a:r>
              <a:rPr lang="zh-CN" altLang="en-US" b="1" dirty="0"/>
              <a:t>年代：</a:t>
            </a:r>
            <a:r>
              <a:rPr lang="zh-CN" altLang="en-US" dirty="0"/>
              <a:t> </a:t>
            </a:r>
            <a:r>
              <a:rPr lang="en-US" altLang="zh-CN" dirty="0"/>
              <a:t>1006</a:t>
            </a:r>
            <a:r>
              <a:rPr lang="zh-CN" altLang="en-US" dirty="0"/>
              <a:t>年，是历史上最早被记录的超新星事件之一。</a:t>
            </a:r>
          </a:p>
          <a:p>
            <a:pPr>
              <a:buFont typeface="Arial" panose="020B0604020202020204" pitchFamily="34" charset="0"/>
              <a:buChar char="•"/>
            </a:pPr>
            <a:r>
              <a:rPr lang="zh-CN" altLang="en-US" b="1" dirty="0"/>
              <a:t>特征：</a:t>
            </a:r>
            <a:r>
              <a:rPr lang="zh-CN" altLang="en-US" dirty="0"/>
              <a:t> 显示出强烈的射电、</a:t>
            </a:r>
            <a:r>
              <a:rPr lang="en-US" altLang="zh-CN" dirty="0"/>
              <a:t>X</a:t>
            </a:r>
            <a:r>
              <a:rPr lang="zh-CN" altLang="en-US" dirty="0"/>
              <a:t>射线和可见光辐射，呈现出环状结构。</a:t>
            </a:r>
          </a:p>
          <a:p>
            <a:pPr>
              <a:buFont typeface="Arial" panose="020B0604020202020204" pitchFamily="34" charset="0"/>
              <a:buChar char="•"/>
            </a:pPr>
            <a:r>
              <a:rPr lang="zh-CN" altLang="en-US" b="1" dirty="0"/>
              <a:t>距离：</a:t>
            </a:r>
            <a:r>
              <a:rPr lang="zh-CN" altLang="en-US" dirty="0"/>
              <a:t> 大约距离地球</a:t>
            </a:r>
            <a:r>
              <a:rPr lang="en-US" altLang="zh-CN" dirty="0"/>
              <a:t>7200</a:t>
            </a:r>
            <a:r>
              <a:rPr lang="zh-CN" altLang="en-US" dirty="0"/>
              <a:t>光年。</a:t>
            </a:r>
          </a:p>
          <a:p>
            <a:r>
              <a:rPr lang="en-US" altLang="zh-CN" dirty="0" err="1"/>
              <a:t>Ia</a:t>
            </a:r>
            <a:endParaRPr lang="zh-CN" altLang="en-US" dirty="0"/>
          </a:p>
          <a:p>
            <a:endParaRPr lang="en-US" altLang="zh-CN" dirty="0"/>
          </a:p>
          <a:p>
            <a:r>
              <a:rPr lang="en-US" altLang="zh-CN" dirty="0"/>
              <a:t>SN 1572</a:t>
            </a:r>
            <a:r>
              <a:rPr lang="zh-CN" altLang="en-US" dirty="0"/>
              <a:t>，也被称为泰科星（</a:t>
            </a:r>
            <a:r>
              <a:rPr lang="en-US" altLang="zh-CN" dirty="0"/>
              <a:t>Tycho‘s Supernova</a:t>
            </a:r>
            <a:r>
              <a:rPr lang="zh-CN" altLang="en-US" dirty="0"/>
              <a:t>），是一颗于</a:t>
            </a:r>
            <a:r>
              <a:rPr lang="en-US" altLang="zh-CN" dirty="0"/>
              <a:t>1572</a:t>
            </a:r>
            <a:r>
              <a:rPr lang="zh-CN" altLang="en-US" dirty="0"/>
              <a:t>年在天文学家泰科</a:t>
            </a:r>
            <a:r>
              <a:rPr lang="en-US" altLang="zh-CN" dirty="0"/>
              <a:t>·</a:t>
            </a:r>
            <a:r>
              <a:rPr lang="zh-CN" altLang="en-US" dirty="0"/>
              <a:t>勒比戈（</a:t>
            </a:r>
            <a:r>
              <a:rPr lang="en-US" altLang="zh-CN" dirty="0"/>
              <a:t>Tycho Brahe</a:t>
            </a:r>
            <a:r>
              <a:rPr lang="zh-CN" altLang="en-US" dirty="0"/>
              <a:t>）的观测中爆发的超新星。尽管它是银河系内一颗著名的超新星。</a:t>
            </a:r>
            <a:r>
              <a:rPr lang="en-US" altLang="zh-CN" dirty="0" err="1"/>
              <a:t>Ia</a:t>
            </a:r>
            <a:endParaRPr lang="en-US" altLang="zh-CN" dirty="0"/>
          </a:p>
          <a:p>
            <a:endParaRPr lang="en-US" altLang="zh-CN" dirty="0"/>
          </a:p>
          <a:p>
            <a:r>
              <a:rPr lang="en-US" altLang="zh-CN" dirty="0"/>
              <a:t>28</a:t>
            </a:r>
            <a:r>
              <a:rPr lang="zh-CN" altLang="en-US" dirty="0"/>
              <a:t>年</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6</a:t>
            </a:fld>
            <a:endParaRPr lang="zh-CN" altLang="en-US"/>
          </a:p>
        </p:txBody>
      </p:sp>
    </p:spTree>
    <p:extLst>
      <p:ext uri="{BB962C8B-B14F-4D97-AF65-F5344CB8AC3E}">
        <p14:creationId xmlns:p14="http://schemas.microsoft.com/office/powerpoint/2010/main" val="123737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年一次 </a:t>
            </a:r>
            <a:r>
              <a:rPr lang="en-US" altLang="zh-CN" dirty="0"/>
              <a:t>face on</a:t>
            </a:r>
          </a:p>
          <a:p>
            <a:endParaRPr lang="en-US" altLang="zh-CN"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8</a:t>
            </a:fld>
            <a:endParaRPr lang="zh-CN" altLang="en-US"/>
          </a:p>
        </p:txBody>
      </p:sp>
    </p:spTree>
    <p:extLst>
      <p:ext uri="{BB962C8B-B14F-4D97-AF65-F5344CB8AC3E}">
        <p14:creationId xmlns:p14="http://schemas.microsoft.com/office/powerpoint/2010/main" val="336292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b="1" dirty="0"/>
              <a:t>物理机制</a:t>
            </a:r>
            <a:endParaRPr lang="en-US" altLang="zh-CN" b="1" dirty="0"/>
          </a:p>
          <a:p>
            <a:pPr>
              <a:buFont typeface="+mj-lt"/>
              <a:buNone/>
            </a:pPr>
            <a:r>
              <a:rPr lang="zh-CN" altLang="en-US" b="1" dirty="0"/>
              <a:t>尺度越大，周期越长，行动越缓慢。</a:t>
            </a:r>
            <a:r>
              <a:rPr lang="zh-CN" altLang="en-US" dirty="0"/>
              <a:t>造父变星经历着由于脉动引起的膨胀和收缩。当恒星膨胀时，表面温度下降，光度降低；当恒星收缩时，表面温度上升，光度增加。</a:t>
            </a:r>
            <a:endParaRPr lang="en-US" altLang="zh-CN" b="1" dirty="0"/>
          </a:p>
          <a:p>
            <a:endParaRPr lang="zh-CN" altLang="en-US"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10</a:t>
            </a:fld>
            <a:endParaRPr lang="zh-CN" altLang="en-US"/>
          </a:p>
        </p:txBody>
      </p:sp>
    </p:spTree>
    <p:extLst>
      <p:ext uri="{BB962C8B-B14F-4D97-AF65-F5344CB8AC3E}">
        <p14:creationId xmlns:p14="http://schemas.microsoft.com/office/powerpoint/2010/main" val="565086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11</a:t>
            </a:fld>
            <a:endParaRPr lang="zh-CN" altLang="en-US"/>
          </a:p>
        </p:txBody>
      </p:sp>
    </p:spTree>
    <p:extLst>
      <p:ext uri="{BB962C8B-B14F-4D97-AF65-F5344CB8AC3E}">
        <p14:creationId xmlns:p14="http://schemas.microsoft.com/office/powerpoint/2010/main" val="456261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439585-D525-4475-95A7-58EEF409027E}" type="slidenum">
              <a:rPr lang="zh-CN" altLang="en-US" smtClean="0"/>
              <a:t>12</a:t>
            </a:fld>
            <a:endParaRPr lang="zh-CN" altLang="en-US"/>
          </a:p>
        </p:txBody>
      </p:sp>
    </p:spTree>
    <p:extLst>
      <p:ext uri="{BB962C8B-B14F-4D97-AF65-F5344CB8AC3E}">
        <p14:creationId xmlns:p14="http://schemas.microsoft.com/office/powerpoint/2010/main" val="135412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520D3-5D63-30D2-D22D-87FEB30D6F3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067E5B7-7F60-1855-F3F4-5D98415F3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0988F3-6978-BF77-1C44-63BB55418566}"/>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5" name="页脚占位符 4">
            <a:extLst>
              <a:ext uri="{FF2B5EF4-FFF2-40B4-BE49-F238E27FC236}">
                <a16:creationId xmlns:a16="http://schemas.microsoft.com/office/drawing/2014/main" id="{F4162120-4058-6C27-9E94-52BD8D0E6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643B9E-F265-B6B3-B90D-3146BB2CA686}"/>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4272090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B4F57-601A-92F5-0185-B13D305DBDB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A5C6A6-A6D1-BE13-C951-BF64797C320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F8739C-84E9-0FDE-F9EE-8C1EE12CE1E4}"/>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5" name="页脚占位符 4">
            <a:extLst>
              <a:ext uri="{FF2B5EF4-FFF2-40B4-BE49-F238E27FC236}">
                <a16:creationId xmlns:a16="http://schemas.microsoft.com/office/drawing/2014/main" id="{BF4AA015-AA6C-993A-DE9D-00D3CD8061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768F56-5151-B544-9BCA-32E32F5D8AC7}"/>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204083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05ED078-5A69-1EC7-14E8-1460DB3B253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FBE08D8-9EC9-057B-0AB5-7F271A1C67F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68EB5-27CA-7B86-D136-0499E7AB776C}"/>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5" name="页脚占位符 4">
            <a:extLst>
              <a:ext uri="{FF2B5EF4-FFF2-40B4-BE49-F238E27FC236}">
                <a16:creationId xmlns:a16="http://schemas.microsoft.com/office/drawing/2014/main" id="{03B91B2E-F143-9425-CFEF-3D33E64A94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E1F108-67FD-C8A3-8F53-3FD72F10EE86}"/>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55462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EE4EA-F846-D945-F103-5DB5E0D375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EE8D98-355E-6233-9239-71D5BFA39A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2413E6-2898-55C8-D9A7-8A648277FAC4}"/>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5" name="页脚占位符 4">
            <a:extLst>
              <a:ext uri="{FF2B5EF4-FFF2-40B4-BE49-F238E27FC236}">
                <a16:creationId xmlns:a16="http://schemas.microsoft.com/office/drawing/2014/main" id="{3B8CCF6E-1D2B-6837-30DA-18963A545C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9F11A5-97A0-1974-9493-7EC97C833A86}"/>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397380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00E1E9-B564-3712-A7DB-58BA2F99ED7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84FD1F-66A2-A806-200B-B3C7FD503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F30384-FBBC-9719-DD26-868B8DCC69A3}"/>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5" name="页脚占位符 4">
            <a:extLst>
              <a:ext uri="{FF2B5EF4-FFF2-40B4-BE49-F238E27FC236}">
                <a16:creationId xmlns:a16="http://schemas.microsoft.com/office/drawing/2014/main" id="{E4946CBA-D805-1AFE-1D6D-F0E4DFD63F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D56299-02AD-8CDA-BAD6-CE85F3DCB869}"/>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418627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FD0AC-935F-20CB-31C0-ED14D98479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1D8DAE-4A52-EF69-402E-F0ECBB3FE69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44DB5BA-3A14-DCB4-AE65-D493A5370BD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4C4F973-1D14-C792-D004-19A1856FF9B3}"/>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6" name="页脚占位符 5">
            <a:extLst>
              <a:ext uri="{FF2B5EF4-FFF2-40B4-BE49-F238E27FC236}">
                <a16:creationId xmlns:a16="http://schemas.microsoft.com/office/drawing/2014/main" id="{E8E2059F-02B8-1912-522B-7DB5E5AA83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4B8D71-223F-68A4-C19B-3300BECA593B}"/>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4237801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23466-2053-5444-0C27-90150489BD2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C72562-CC29-71C9-459E-A3736D505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9AB2993-765C-DA68-67F1-61A980BE87E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54001A7-35E9-B313-2175-F87EC4AAC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FB8F032-8CCC-D2B7-D06D-7AE90C391CA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F70A5F5-F537-CE07-52A4-CFAAD42C7EEA}"/>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8" name="页脚占位符 7">
            <a:extLst>
              <a:ext uri="{FF2B5EF4-FFF2-40B4-BE49-F238E27FC236}">
                <a16:creationId xmlns:a16="http://schemas.microsoft.com/office/drawing/2014/main" id="{51D98601-6673-5B38-09B4-AD873D6D1CE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0F58FE1-0B30-DF1C-4356-EE3845424FB2}"/>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2319705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F6165-77E6-B3A6-76D1-8F316153776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FDE4F6D-A4E1-4C45-4FCC-BA75A0F96276}"/>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4" name="页脚占位符 3">
            <a:extLst>
              <a:ext uri="{FF2B5EF4-FFF2-40B4-BE49-F238E27FC236}">
                <a16:creationId xmlns:a16="http://schemas.microsoft.com/office/drawing/2014/main" id="{3A199E3B-143F-EDD0-A113-23E2044C66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5D54340-8A5D-95A8-8E8E-171A286BCDD2}"/>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145618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C87677-52DB-0D21-1CE1-172D867640F0}"/>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3" name="页脚占位符 2">
            <a:extLst>
              <a:ext uri="{FF2B5EF4-FFF2-40B4-BE49-F238E27FC236}">
                <a16:creationId xmlns:a16="http://schemas.microsoft.com/office/drawing/2014/main" id="{6A8D5250-135A-F4A9-0C36-B3CFAACD8F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13ED668-40E6-32CA-3B36-8C428EDF8C97}"/>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4156057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8715C-0EAB-BA29-B86B-DBED3E522DE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C4104AB-2D05-E278-24B3-05A89D4792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11050D1-CFA3-AB69-CEE8-1DC589ED0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9B0848B-2DFA-2442-A29F-840A1BC35FD1}"/>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6" name="页脚占位符 5">
            <a:extLst>
              <a:ext uri="{FF2B5EF4-FFF2-40B4-BE49-F238E27FC236}">
                <a16:creationId xmlns:a16="http://schemas.microsoft.com/office/drawing/2014/main" id="{A226487A-F7E1-F1FB-70E4-DA0FEAF513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11D14E-2D76-C5C7-1D74-EAD824853E1B}"/>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156764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BA5FF-261F-297A-2C62-16CAFEBE90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AFAF616-3826-96F8-8BD6-0B2BE1264E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7DB9143-F228-43AB-3D18-88B54CD48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973CF0E-69F7-8EEB-EE2A-FA25D0C209E5}"/>
              </a:ext>
            </a:extLst>
          </p:cNvPr>
          <p:cNvSpPr>
            <a:spLocks noGrp="1"/>
          </p:cNvSpPr>
          <p:nvPr>
            <p:ph type="dt" sz="half" idx="10"/>
          </p:nvPr>
        </p:nvSpPr>
        <p:spPr/>
        <p:txBody>
          <a:bodyPr/>
          <a:lstStyle/>
          <a:p>
            <a:fld id="{F726F64E-C920-4EA0-A40B-A2B77069AD06}" type="datetimeFigureOut">
              <a:rPr lang="zh-CN" altLang="en-US" smtClean="0"/>
              <a:t>2023/12/24</a:t>
            </a:fld>
            <a:endParaRPr lang="zh-CN" altLang="en-US"/>
          </a:p>
        </p:txBody>
      </p:sp>
      <p:sp>
        <p:nvSpPr>
          <p:cNvPr id="6" name="页脚占位符 5">
            <a:extLst>
              <a:ext uri="{FF2B5EF4-FFF2-40B4-BE49-F238E27FC236}">
                <a16:creationId xmlns:a16="http://schemas.microsoft.com/office/drawing/2014/main" id="{C473DE80-9D9A-4F24-0483-4F157E8231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A998B3-738C-0310-0C52-E4ADBDE087A5}"/>
              </a:ext>
            </a:extLst>
          </p:cNvPr>
          <p:cNvSpPr>
            <a:spLocks noGrp="1"/>
          </p:cNvSpPr>
          <p:nvPr>
            <p:ph type="sldNum" sz="quarter" idx="12"/>
          </p:nvPr>
        </p:nvSpPr>
        <p:spPr/>
        <p:txBody>
          <a:body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398601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828F407-D7AC-01FF-92C9-39D786311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401E63-5BAE-990A-E8F6-900B29F8FA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0AE395-03CA-FBC7-53F3-953ED6DC43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6F64E-C920-4EA0-A40B-A2B77069AD06}" type="datetimeFigureOut">
              <a:rPr lang="zh-CN" altLang="en-US" smtClean="0"/>
              <a:t>2023/12/24</a:t>
            </a:fld>
            <a:endParaRPr lang="zh-CN" altLang="en-US"/>
          </a:p>
        </p:txBody>
      </p:sp>
      <p:sp>
        <p:nvSpPr>
          <p:cNvPr id="5" name="页脚占位符 4">
            <a:extLst>
              <a:ext uri="{FF2B5EF4-FFF2-40B4-BE49-F238E27FC236}">
                <a16:creationId xmlns:a16="http://schemas.microsoft.com/office/drawing/2014/main" id="{52326E25-9792-4657-8930-1C52BA5C9D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E2F666-EFF1-C7BB-30A3-272D442B74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B7B30-050A-4F6F-8D14-A0C2320A5407}" type="slidenum">
              <a:rPr lang="zh-CN" altLang="en-US" smtClean="0"/>
              <a:t>‹#›</a:t>
            </a:fld>
            <a:endParaRPr lang="zh-CN" altLang="en-US"/>
          </a:p>
        </p:txBody>
      </p:sp>
    </p:spTree>
    <p:extLst>
      <p:ext uri="{BB962C8B-B14F-4D97-AF65-F5344CB8AC3E}">
        <p14:creationId xmlns:p14="http://schemas.microsoft.com/office/powerpoint/2010/main" val="160135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95674-4595-FA1C-1587-F67E421BEFBB}"/>
              </a:ext>
            </a:extLst>
          </p:cNvPr>
          <p:cNvSpPr>
            <a:spLocks noGrp="1"/>
          </p:cNvSpPr>
          <p:nvPr>
            <p:ph type="ctrTitle"/>
          </p:nvPr>
        </p:nvSpPr>
        <p:spPr/>
        <p:txBody>
          <a:bodyPr/>
          <a:lstStyle/>
          <a:p>
            <a:r>
              <a:rPr lang="zh-CN" altLang="en-US" dirty="0"/>
              <a:t>天文学导论第四次习题课</a:t>
            </a:r>
          </a:p>
        </p:txBody>
      </p:sp>
      <p:sp>
        <p:nvSpPr>
          <p:cNvPr id="3" name="副标题 2">
            <a:extLst>
              <a:ext uri="{FF2B5EF4-FFF2-40B4-BE49-F238E27FC236}">
                <a16:creationId xmlns:a16="http://schemas.microsoft.com/office/drawing/2014/main" id="{60A7083B-5296-4264-B214-AFC8CEDE1773}"/>
              </a:ext>
            </a:extLst>
          </p:cNvPr>
          <p:cNvSpPr>
            <a:spLocks noGrp="1"/>
          </p:cNvSpPr>
          <p:nvPr>
            <p:ph type="subTitle" idx="1"/>
          </p:nvPr>
        </p:nvSpPr>
        <p:spPr/>
        <p:txBody>
          <a:bodyPr/>
          <a:lstStyle/>
          <a:p>
            <a:r>
              <a:rPr lang="zh-CN" altLang="en-US" dirty="0"/>
              <a:t>闫圣钰 </a:t>
            </a:r>
            <a:r>
              <a:rPr lang="en-US" altLang="zh-CN" dirty="0"/>
              <a:t>2023.12.24</a:t>
            </a:r>
            <a:endParaRPr lang="zh-CN" altLang="en-US" dirty="0"/>
          </a:p>
        </p:txBody>
      </p:sp>
    </p:spTree>
    <p:extLst>
      <p:ext uri="{BB962C8B-B14F-4D97-AF65-F5344CB8AC3E}">
        <p14:creationId xmlns:p14="http://schemas.microsoft.com/office/powerpoint/2010/main" val="3144867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4F41A-5779-957A-643D-AD5D53525770}"/>
              </a:ext>
            </a:extLst>
          </p:cNvPr>
          <p:cNvSpPr>
            <a:spLocks noGrp="1"/>
          </p:cNvSpPr>
          <p:nvPr>
            <p:ph type="title"/>
          </p:nvPr>
        </p:nvSpPr>
        <p:spPr/>
        <p:txBody>
          <a:bodyPr/>
          <a:lstStyle/>
          <a:p>
            <a:r>
              <a:rPr lang="zh-CN" altLang="en-US" dirty="0"/>
              <a:t>造父变星和视差测距</a:t>
            </a:r>
          </a:p>
        </p:txBody>
      </p:sp>
      <p:pic>
        <p:nvPicPr>
          <p:cNvPr id="9" name="内容占位符 8">
            <a:extLst>
              <a:ext uri="{FF2B5EF4-FFF2-40B4-BE49-F238E27FC236}">
                <a16:creationId xmlns:a16="http://schemas.microsoft.com/office/drawing/2014/main" id="{B1F9B2A3-10EF-A27E-D3E1-43415A1730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22937" y="3326266"/>
            <a:ext cx="4230863" cy="3384691"/>
          </a:xfrm>
        </p:spPr>
      </p:pic>
      <p:pic>
        <p:nvPicPr>
          <p:cNvPr id="7" name="图片 6">
            <a:extLst>
              <a:ext uri="{FF2B5EF4-FFF2-40B4-BE49-F238E27FC236}">
                <a16:creationId xmlns:a16="http://schemas.microsoft.com/office/drawing/2014/main" id="{BB9BDC62-EC63-5BD8-B90C-9262AB8CEC7B}"/>
              </a:ext>
            </a:extLst>
          </p:cNvPr>
          <p:cNvPicPr>
            <a:picLocks noChangeAspect="1"/>
          </p:cNvPicPr>
          <p:nvPr/>
        </p:nvPicPr>
        <p:blipFill>
          <a:blip r:embed="rId4"/>
          <a:stretch>
            <a:fillRect/>
          </a:stretch>
        </p:blipFill>
        <p:spPr>
          <a:xfrm>
            <a:off x="838200" y="1392972"/>
            <a:ext cx="10515600" cy="1933294"/>
          </a:xfrm>
          <a:prstGeom prst="rect">
            <a:avLst/>
          </a:prstGeom>
        </p:spPr>
      </p:pic>
      <p:pic>
        <p:nvPicPr>
          <p:cNvPr id="11" name="图片 10">
            <a:extLst>
              <a:ext uri="{FF2B5EF4-FFF2-40B4-BE49-F238E27FC236}">
                <a16:creationId xmlns:a16="http://schemas.microsoft.com/office/drawing/2014/main" id="{A729E42C-C11C-773E-5E67-8BFFF9142F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326266"/>
            <a:ext cx="5850889" cy="3384692"/>
          </a:xfrm>
          <a:prstGeom prst="rect">
            <a:avLst/>
          </a:prstGeom>
        </p:spPr>
      </p:pic>
    </p:spTree>
    <p:extLst>
      <p:ext uri="{BB962C8B-B14F-4D97-AF65-F5344CB8AC3E}">
        <p14:creationId xmlns:p14="http://schemas.microsoft.com/office/powerpoint/2010/main" val="119262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325DE-2EE0-1ADA-946F-74AE650BCE8B}"/>
              </a:ext>
            </a:extLst>
          </p:cNvPr>
          <p:cNvSpPr>
            <a:spLocks noGrp="1"/>
          </p:cNvSpPr>
          <p:nvPr>
            <p:ph type="title"/>
          </p:nvPr>
        </p:nvSpPr>
        <p:spPr/>
        <p:txBody>
          <a:bodyPr/>
          <a:lstStyle/>
          <a:p>
            <a:r>
              <a:rPr lang="zh-CN" altLang="en-US" b="1" dirty="0"/>
              <a:t>宇宙距离阶梯</a:t>
            </a:r>
            <a:endParaRPr lang="zh-CN" altLang="en-US" dirty="0"/>
          </a:p>
        </p:txBody>
      </p:sp>
      <p:pic>
        <p:nvPicPr>
          <p:cNvPr id="5" name="内容占位符 4">
            <a:extLst>
              <a:ext uri="{FF2B5EF4-FFF2-40B4-BE49-F238E27FC236}">
                <a16:creationId xmlns:a16="http://schemas.microsoft.com/office/drawing/2014/main" id="{3E3E23FC-8BE3-ECD5-1ACA-20AD2249D2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0843"/>
          <a:stretch/>
        </p:blipFill>
        <p:spPr>
          <a:xfrm>
            <a:off x="702011" y="1476680"/>
            <a:ext cx="8208523" cy="4841506"/>
          </a:xfrm>
        </p:spPr>
      </p:pic>
    </p:spTree>
    <p:extLst>
      <p:ext uri="{BB962C8B-B14F-4D97-AF65-F5344CB8AC3E}">
        <p14:creationId xmlns:p14="http://schemas.microsoft.com/office/powerpoint/2010/main" val="3171972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93C64-BFFA-E299-33C1-B3EBBA53FB8F}"/>
              </a:ext>
            </a:extLst>
          </p:cNvPr>
          <p:cNvSpPr>
            <a:spLocks noGrp="1"/>
          </p:cNvSpPr>
          <p:nvPr>
            <p:ph type="title"/>
          </p:nvPr>
        </p:nvSpPr>
        <p:spPr/>
        <p:txBody>
          <a:bodyPr/>
          <a:lstStyle/>
          <a:p>
            <a:r>
              <a:rPr lang="zh-CN" altLang="en-US" dirty="0"/>
              <a:t>造父变星和视差测距</a:t>
            </a:r>
          </a:p>
        </p:txBody>
      </p:sp>
      <p:sp>
        <p:nvSpPr>
          <p:cNvPr id="3" name="内容占位符 2">
            <a:extLst>
              <a:ext uri="{FF2B5EF4-FFF2-40B4-BE49-F238E27FC236}">
                <a16:creationId xmlns:a16="http://schemas.microsoft.com/office/drawing/2014/main" id="{B15FB81E-84EC-BBA0-F4AD-B63F99B6403A}"/>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A103FFDA-C7B4-1FB3-CCCC-8E02666390B8}"/>
              </a:ext>
            </a:extLst>
          </p:cNvPr>
          <p:cNvPicPr>
            <a:picLocks noChangeAspect="1"/>
          </p:cNvPicPr>
          <p:nvPr/>
        </p:nvPicPr>
        <p:blipFill>
          <a:blip r:embed="rId3"/>
          <a:stretch>
            <a:fillRect/>
          </a:stretch>
        </p:blipFill>
        <p:spPr>
          <a:xfrm>
            <a:off x="838200" y="1392338"/>
            <a:ext cx="9220200" cy="5100537"/>
          </a:xfrm>
          <a:prstGeom prst="rect">
            <a:avLst/>
          </a:prstGeom>
        </p:spPr>
      </p:pic>
    </p:spTree>
    <p:extLst>
      <p:ext uri="{BB962C8B-B14F-4D97-AF65-F5344CB8AC3E}">
        <p14:creationId xmlns:p14="http://schemas.microsoft.com/office/powerpoint/2010/main" val="107201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EE47B-90EF-F36E-AD24-C7605889246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BF550BE-C756-6BD7-EA79-53A56E0E0E62}"/>
              </a:ext>
            </a:extLst>
          </p:cNvPr>
          <p:cNvSpPr>
            <a:spLocks noGrp="1"/>
          </p:cNvSpPr>
          <p:nvPr>
            <p:ph idx="1"/>
          </p:nvPr>
        </p:nvSpPr>
        <p:spPr/>
        <p:txBody>
          <a:bodyPr/>
          <a:lstStyle/>
          <a:p>
            <a:r>
              <a:rPr lang="zh-CN" altLang="en-US" b="1" dirty="0"/>
              <a:t>事件视界望远镜（</a:t>
            </a:r>
            <a:r>
              <a:rPr lang="en-US" altLang="zh-CN" b="1" dirty="0"/>
              <a:t>EHT</a:t>
            </a:r>
            <a:r>
              <a:rPr lang="zh-CN" altLang="en-US" b="1" dirty="0"/>
              <a:t>）</a:t>
            </a:r>
            <a:endParaRPr lang="en-US" altLang="zh-CN" b="1" dirty="0"/>
          </a:p>
          <a:p>
            <a:pPr marL="0" indent="0">
              <a:buNone/>
            </a:pPr>
            <a:endParaRPr lang="en-US" altLang="zh-CN" b="1" dirty="0"/>
          </a:p>
          <a:p>
            <a:endParaRPr lang="en-US" altLang="zh-CN" b="1" dirty="0"/>
          </a:p>
          <a:p>
            <a:r>
              <a:rPr lang="en-US" altLang="zh-CN" b="1" dirty="0"/>
              <a:t>Keck</a:t>
            </a:r>
            <a:r>
              <a:rPr lang="zh-CN" altLang="en-US" b="1" dirty="0"/>
              <a:t>天文台</a:t>
            </a:r>
            <a:endParaRPr lang="en-US" altLang="zh-CN" b="1" dirty="0"/>
          </a:p>
          <a:p>
            <a:endParaRPr lang="en-US" altLang="zh-CN" b="1" dirty="0"/>
          </a:p>
          <a:p>
            <a:endParaRPr lang="en-US" altLang="zh-CN" b="1" dirty="0"/>
          </a:p>
          <a:p>
            <a:r>
              <a:rPr lang="en-US" altLang="zh-CN" b="1" dirty="0"/>
              <a:t>Gaia</a:t>
            </a:r>
            <a:r>
              <a:rPr lang="zh-CN" altLang="en-US" b="1" dirty="0"/>
              <a:t>卫星</a:t>
            </a:r>
          </a:p>
          <a:p>
            <a:endParaRPr lang="zh-CN" altLang="en-US" b="1" dirty="0"/>
          </a:p>
        </p:txBody>
      </p:sp>
      <p:pic>
        <p:nvPicPr>
          <p:cNvPr id="11" name="图片 10">
            <a:extLst>
              <a:ext uri="{FF2B5EF4-FFF2-40B4-BE49-F238E27FC236}">
                <a16:creationId xmlns:a16="http://schemas.microsoft.com/office/drawing/2014/main" id="{96953FA0-520F-8F4C-DE6B-7C202F104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224" y="1814221"/>
            <a:ext cx="2838239" cy="1804309"/>
          </a:xfrm>
          <a:prstGeom prst="rect">
            <a:avLst/>
          </a:prstGeom>
        </p:spPr>
      </p:pic>
      <p:pic>
        <p:nvPicPr>
          <p:cNvPr id="13" name="图片 12">
            <a:extLst>
              <a:ext uri="{FF2B5EF4-FFF2-40B4-BE49-F238E27FC236}">
                <a16:creationId xmlns:a16="http://schemas.microsoft.com/office/drawing/2014/main" id="{40133091-6282-F859-350D-2323E2AA8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6341" y="1702092"/>
            <a:ext cx="2143125" cy="2143125"/>
          </a:xfrm>
          <a:prstGeom prst="rect">
            <a:avLst/>
          </a:prstGeom>
        </p:spPr>
      </p:pic>
      <p:pic>
        <p:nvPicPr>
          <p:cNvPr id="15" name="图片 14">
            <a:extLst>
              <a:ext uri="{FF2B5EF4-FFF2-40B4-BE49-F238E27FC236}">
                <a16:creationId xmlns:a16="http://schemas.microsoft.com/office/drawing/2014/main" id="{3B0C97E5-1B5A-2A5F-683E-C46102ED8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0963" y="3657281"/>
            <a:ext cx="2857500" cy="1924050"/>
          </a:xfrm>
          <a:prstGeom prst="rect">
            <a:avLst/>
          </a:prstGeom>
        </p:spPr>
      </p:pic>
      <p:pic>
        <p:nvPicPr>
          <p:cNvPr id="17" name="图片 16">
            <a:extLst>
              <a:ext uri="{FF2B5EF4-FFF2-40B4-BE49-F238E27FC236}">
                <a16:creationId xmlns:a16="http://schemas.microsoft.com/office/drawing/2014/main" id="{C49FAA50-0320-60F4-946A-6ADBF82F9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1660" y="3856621"/>
            <a:ext cx="2681079" cy="1823957"/>
          </a:xfrm>
          <a:prstGeom prst="rect">
            <a:avLst/>
          </a:prstGeom>
        </p:spPr>
      </p:pic>
    </p:spTree>
    <p:extLst>
      <p:ext uri="{BB962C8B-B14F-4D97-AF65-F5344CB8AC3E}">
        <p14:creationId xmlns:p14="http://schemas.microsoft.com/office/powerpoint/2010/main" val="2368300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40C01-607F-20B5-DF8A-E13EA350D847}"/>
              </a:ext>
            </a:extLst>
          </p:cNvPr>
          <p:cNvSpPr>
            <a:spLocks noGrp="1"/>
          </p:cNvSpPr>
          <p:nvPr>
            <p:ph type="title"/>
          </p:nvPr>
        </p:nvSpPr>
        <p:spPr/>
        <p:txBody>
          <a:bodyPr/>
          <a:lstStyle/>
          <a:p>
            <a:r>
              <a:rPr lang="zh-CN" altLang="en-US" dirty="0"/>
              <a:t>星族和星系</a:t>
            </a:r>
          </a:p>
        </p:txBody>
      </p:sp>
      <p:sp>
        <p:nvSpPr>
          <p:cNvPr id="3" name="内容占位符 2">
            <a:extLst>
              <a:ext uri="{FF2B5EF4-FFF2-40B4-BE49-F238E27FC236}">
                <a16:creationId xmlns:a16="http://schemas.microsoft.com/office/drawing/2014/main" id="{0318996D-55A3-CE32-35CB-56B77C0DD6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ECD7FC0-5BB6-19A7-BD07-04FF22722DA1}"/>
              </a:ext>
            </a:extLst>
          </p:cNvPr>
          <p:cNvPicPr>
            <a:picLocks noChangeAspect="1"/>
          </p:cNvPicPr>
          <p:nvPr/>
        </p:nvPicPr>
        <p:blipFill>
          <a:blip r:embed="rId3"/>
          <a:stretch>
            <a:fillRect/>
          </a:stretch>
        </p:blipFill>
        <p:spPr>
          <a:xfrm>
            <a:off x="0" y="1339191"/>
            <a:ext cx="12192000" cy="3286159"/>
          </a:xfrm>
          <a:prstGeom prst="rect">
            <a:avLst/>
          </a:prstGeom>
        </p:spPr>
      </p:pic>
      <p:pic>
        <p:nvPicPr>
          <p:cNvPr id="6" name="图片 5">
            <a:extLst>
              <a:ext uri="{FF2B5EF4-FFF2-40B4-BE49-F238E27FC236}">
                <a16:creationId xmlns:a16="http://schemas.microsoft.com/office/drawing/2014/main" id="{9FFC0407-7D2D-83FC-CFF4-44DD15A6AF88}"/>
              </a:ext>
            </a:extLst>
          </p:cNvPr>
          <p:cNvPicPr>
            <a:picLocks noChangeAspect="1"/>
          </p:cNvPicPr>
          <p:nvPr/>
        </p:nvPicPr>
        <p:blipFill>
          <a:blip r:embed="rId4"/>
          <a:stretch>
            <a:fillRect/>
          </a:stretch>
        </p:blipFill>
        <p:spPr>
          <a:xfrm>
            <a:off x="838200" y="4959350"/>
            <a:ext cx="9858375" cy="1352550"/>
          </a:xfrm>
          <a:prstGeom prst="rect">
            <a:avLst/>
          </a:prstGeom>
        </p:spPr>
      </p:pic>
    </p:spTree>
    <p:extLst>
      <p:ext uri="{BB962C8B-B14F-4D97-AF65-F5344CB8AC3E}">
        <p14:creationId xmlns:p14="http://schemas.microsoft.com/office/powerpoint/2010/main" val="353487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326B7-5968-73C0-36CC-A99180E10D04}"/>
              </a:ext>
            </a:extLst>
          </p:cNvPr>
          <p:cNvSpPr>
            <a:spLocks noGrp="1"/>
          </p:cNvSpPr>
          <p:nvPr>
            <p:ph type="title"/>
          </p:nvPr>
        </p:nvSpPr>
        <p:spPr/>
        <p:txBody>
          <a:bodyPr/>
          <a:lstStyle/>
          <a:p>
            <a:endParaRPr lang="zh-CN" altLang="en-US"/>
          </a:p>
        </p:txBody>
      </p:sp>
      <p:pic>
        <p:nvPicPr>
          <p:cNvPr id="9" name="内容占位符 8">
            <a:extLst>
              <a:ext uri="{FF2B5EF4-FFF2-40B4-BE49-F238E27FC236}">
                <a16:creationId xmlns:a16="http://schemas.microsoft.com/office/drawing/2014/main" id="{45CA81D5-CAE6-68D9-9892-4B1956E15CC4}"/>
              </a:ext>
            </a:extLst>
          </p:cNvPr>
          <p:cNvPicPr>
            <a:picLocks noGrp="1" noChangeAspect="1"/>
          </p:cNvPicPr>
          <p:nvPr>
            <p:ph idx="1"/>
          </p:nvPr>
        </p:nvPicPr>
        <p:blipFill>
          <a:blip r:embed="rId3"/>
          <a:stretch>
            <a:fillRect/>
          </a:stretch>
        </p:blipFill>
        <p:spPr>
          <a:xfrm>
            <a:off x="604735" y="5884270"/>
            <a:ext cx="10515600" cy="823838"/>
          </a:xfrm>
        </p:spPr>
      </p:pic>
      <p:sp>
        <p:nvSpPr>
          <p:cNvPr id="4" name="标题 1">
            <a:extLst>
              <a:ext uri="{FF2B5EF4-FFF2-40B4-BE49-F238E27FC236}">
                <a16:creationId xmlns:a16="http://schemas.microsoft.com/office/drawing/2014/main" id="{2269D33C-665E-AFF2-3217-FB808695435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星族和星系</a:t>
            </a:r>
            <a:endParaRPr lang="zh-CN" altLang="en-US" dirty="0"/>
          </a:p>
        </p:txBody>
      </p:sp>
      <p:pic>
        <p:nvPicPr>
          <p:cNvPr id="5" name="图片 4">
            <a:extLst>
              <a:ext uri="{FF2B5EF4-FFF2-40B4-BE49-F238E27FC236}">
                <a16:creationId xmlns:a16="http://schemas.microsoft.com/office/drawing/2014/main" id="{5DABC970-FB0D-4371-7E83-0D9F8D36351B}"/>
              </a:ext>
            </a:extLst>
          </p:cNvPr>
          <p:cNvPicPr>
            <a:picLocks noChangeAspect="1"/>
          </p:cNvPicPr>
          <p:nvPr/>
        </p:nvPicPr>
        <p:blipFill>
          <a:blip r:embed="rId4"/>
          <a:stretch>
            <a:fillRect/>
          </a:stretch>
        </p:blipFill>
        <p:spPr>
          <a:xfrm>
            <a:off x="0" y="1339191"/>
            <a:ext cx="12192000" cy="3286159"/>
          </a:xfrm>
          <a:prstGeom prst="rect">
            <a:avLst/>
          </a:prstGeom>
        </p:spPr>
      </p:pic>
      <p:pic>
        <p:nvPicPr>
          <p:cNvPr id="7" name="图片 6">
            <a:extLst>
              <a:ext uri="{FF2B5EF4-FFF2-40B4-BE49-F238E27FC236}">
                <a16:creationId xmlns:a16="http://schemas.microsoft.com/office/drawing/2014/main" id="{0466C062-9926-706B-1ACE-3E2998CA95CC}"/>
              </a:ext>
            </a:extLst>
          </p:cNvPr>
          <p:cNvPicPr>
            <a:picLocks noChangeAspect="1"/>
          </p:cNvPicPr>
          <p:nvPr/>
        </p:nvPicPr>
        <p:blipFill>
          <a:blip r:embed="rId5"/>
          <a:stretch>
            <a:fillRect/>
          </a:stretch>
        </p:blipFill>
        <p:spPr>
          <a:xfrm>
            <a:off x="2390673" y="4625350"/>
            <a:ext cx="6943725" cy="1181100"/>
          </a:xfrm>
          <a:prstGeom prst="rect">
            <a:avLst/>
          </a:prstGeom>
        </p:spPr>
      </p:pic>
    </p:spTree>
    <p:extLst>
      <p:ext uri="{BB962C8B-B14F-4D97-AF65-F5344CB8AC3E}">
        <p14:creationId xmlns:p14="http://schemas.microsoft.com/office/powerpoint/2010/main" val="3058775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8E39B-57B3-4239-94D9-D8B80758D352}"/>
              </a:ext>
            </a:extLst>
          </p:cNvPr>
          <p:cNvSpPr>
            <a:spLocks noGrp="1"/>
          </p:cNvSpPr>
          <p:nvPr>
            <p:ph type="title"/>
          </p:nvPr>
        </p:nvSpPr>
        <p:spPr/>
        <p:txBody>
          <a:bodyPr/>
          <a:lstStyle/>
          <a:p>
            <a:r>
              <a:rPr lang="zh-CN" altLang="en-US" dirty="0"/>
              <a:t>星族年龄</a:t>
            </a:r>
          </a:p>
        </p:txBody>
      </p:sp>
      <p:sp>
        <p:nvSpPr>
          <p:cNvPr id="3" name="内容占位符 2">
            <a:extLst>
              <a:ext uri="{FF2B5EF4-FFF2-40B4-BE49-F238E27FC236}">
                <a16:creationId xmlns:a16="http://schemas.microsoft.com/office/drawing/2014/main" id="{8DFD889E-DDAE-DB29-0BD0-8410822036C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FE0D39E-1BA4-2FF9-17D1-EC97A74961DA}"/>
              </a:ext>
            </a:extLst>
          </p:cNvPr>
          <p:cNvPicPr>
            <a:picLocks noChangeAspect="1"/>
          </p:cNvPicPr>
          <p:nvPr/>
        </p:nvPicPr>
        <p:blipFill>
          <a:blip r:embed="rId3"/>
          <a:stretch>
            <a:fillRect/>
          </a:stretch>
        </p:blipFill>
        <p:spPr>
          <a:xfrm>
            <a:off x="0" y="1754040"/>
            <a:ext cx="12192000" cy="4494508"/>
          </a:xfrm>
          <a:prstGeom prst="rect">
            <a:avLst/>
          </a:prstGeom>
        </p:spPr>
      </p:pic>
    </p:spTree>
    <p:extLst>
      <p:ext uri="{BB962C8B-B14F-4D97-AF65-F5344CB8AC3E}">
        <p14:creationId xmlns:p14="http://schemas.microsoft.com/office/powerpoint/2010/main" val="2838975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13BCA-0B7F-A38B-B6B7-63131CEB742B}"/>
              </a:ext>
            </a:extLst>
          </p:cNvPr>
          <p:cNvSpPr>
            <a:spLocks noGrp="1"/>
          </p:cNvSpPr>
          <p:nvPr>
            <p:ph type="title"/>
          </p:nvPr>
        </p:nvSpPr>
        <p:spPr/>
        <p:txBody>
          <a:bodyPr/>
          <a:lstStyle/>
          <a:p>
            <a:r>
              <a:rPr lang="zh-CN" altLang="en-US" dirty="0"/>
              <a:t>星族年龄</a:t>
            </a:r>
          </a:p>
        </p:txBody>
      </p:sp>
      <p:pic>
        <p:nvPicPr>
          <p:cNvPr id="9" name="内容占位符 8">
            <a:extLst>
              <a:ext uri="{FF2B5EF4-FFF2-40B4-BE49-F238E27FC236}">
                <a16:creationId xmlns:a16="http://schemas.microsoft.com/office/drawing/2014/main" id="{77FA0A93-C522-780F-3EA1-6114F69E3E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5552"/>
            <a:ext cx="3790392" cy="4351338"/>
          </a:xfrm>
        </p:spPr>
      </p:pic>
      <p:pic>
        <p:nvPicPr>
          <p:cNvPr id="11" name="图片 10">
            <a:extLst>
              <a:ext uri="{FF2B5EF4-FFF2-40B4-BE49-F238E27FC236}">
                <a16:creationId xmlns:a16="http://schemas.microsoft.com/office/drawing/2014/main" id="{C7603866-157F-2B00-8A48-C517FD569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132" y="1905000"/>
            <a:ext cx="3790392" cy="3790392"/>
          </a:xfrm>
          <a:prstGeom prst="rect">
            <a:avLst/>
          </a:prstGeom>
        </p:spPr>
      </p:pic>
      <p:sp>
        <p:nvSpPr>
          <p:cNvPr id="13" name="文本框 12">
            <a:extLst>
              <a:ext uri="{FF2B5EF4-FFF2-40B4-BE49-F238E27FC236}">
                <a16:creationId xmlns:a16="http://schemas.microsoft.com/office/drawing/2014/main" id="{7018117F-232C-AEBF-AEBA-9417C8E7C90E}"/>
              </a:ext>
            </a:extLst>
          </p:cNvPr>
          <p:cNvSpPr txBox="1"/>
          <p:nvPr/>
        </p:nvSpPr>
        <p:spPr>
          <a:xfrm>
            <a:off x="4178030" y="6123543"/>
            <a:ext cx="6099242" cy="369332"/>
          </a:xfrm>
          <a:prstGeom prst="rect">
            <a:avLst/>
          </a:prstGeom>
          <a:noFill/>
        </p:spPr>
        <p:txBody>
          <a:bodyPr wrap="square">
            <a:spAutoFit/>
          </a:bodyPr>
          <a:lstStyle/>
          <a:p>
            <a:r>
              <a:rPr lang="zh-CN" altLang="en-US" dirty="0"/>
              <a:t>主序占</a:t>
            </a:r>
            <a:r>
              <a:rPr lang="en-US" altLang="zh-CN" dirty="0"/>
              <a:t>90%</a:t>
            </a:r>
            <a:r>
              <a:rPr lang="zh-CN" altLang="en-US" dirty="0"/>
              <a:t>以上</a:t>
            </a:r>
          </a:p>
        </p:txBody>
      </p:sp>
    </p:spTree>
    <p:extLst>
      <p:ext uri="{BB962C8B-B14F-4D97-AF65-F5344CB8AC3E}">
        <p14:creationId xmlns:p14="http://schemas.microsoft.com/office/powerpoint/2010/main" val="857679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3BB92-0FA5-8D86-A84E-4DAF238FD209}"/>
              </a:ext>
            </a:extLst>
          </p:cNvPr>
          <p:cNvSpPr>
            <a:spLocks noGrp="1"/>
          </p:cNvSpPr>
          <p:nvPr>
            <p:ph type="title"/>
          </p:nvPr>
        </p:nvSpPr>
        <p:spPr/>
        <p:txBody>
          <a:bodyPr/>
          <a:lstStyle/>
          <a:p>
            <a:r>
              <a:rPr lang="zh-CN" altLang="en-US" dirty="0"/>
              <a:t>黑洞物理</a:t>
            </a:r>
          </a:p>
        </p:txBody>
      </p:sp>
      <p:sp>
        <p:nvSpPr>
          <p:cNvPr id="3" name="内容占位符 2">
            <a:extLst>
              <a:ext uri="{FF2B5EF4-FFF2-40B4-BE49-F238E27FC236}">
                <a16:creationId xmlns:a16="http://schemas.microsoft.com/office/drawing/2014/main" id="{FFEADFF4-068E-45D7-D265-ED80C0618105}"/>
              </a:ext>
            </a:extLst>
          </p:cNvPr>
          <p:cNvSpPr>
            <a:spLocks noGrp="1"/>
          </p:cNvSpPr>
          <p:nvPr>
            <p:ph idx="1"/>
          </p:nvPr>
        </p:nvSpPr>
        <p:spPr/>
        <p:txBody>
          <a:bodyPr/>
          <a:lstStyle/>
          <a:p>
            <a:r>
              <a:rPr lang="zh-CN" altLang="en-US" dirty="0"/>
              <a:t>广义相对论史瓦西解</a:t>
            </a:r>
            <a:endParaRPr lang="en-US" altLang="zh-CN" dirty="0"/>
          </a:p>
          <a:p>
            <a:r>
              <a:rPr lang="zh-CN" altLang="en-US" dirty="0"/>
              <a:t>史瓦西解是理解和研究静态、球对称引力体的理论基础，为我们对黑洞和引力场的理解提供了基础。它是广义相对论中的一个重要解，对理论物理和天体物理学的发展产生了深远的影响。</a:t>
            </a:r>
            <a:endParaRPr lang="en-US" altLang="zh-CN" dirty="0"/>
          </a:p>
          <a:p>
            <a:endParaRPr lang="zh-CN" altLang="en-US" dirty="0"/>
          </a:p>
        </p:txBody>
      </p:sp>
      <p:pic>
        <p:nvPicPr>
          <p:cNvPr id="5" name="图形 4">
            <a:extLst>
              <a:ext uri="{FF2B5EF4-FFF2-40B4-BE49-F238E27FC236}">
                <a16:creationId xmlns:a16="http://schemas.microsoft.com/office/drawing/2014/main" id="{E639D0A3-498C-905F-2CFE-0C0CB2F74F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6100" y="3808346"/>
            <a:ext cx="3043058" cy="1499478"/>
          </a:xfrm>
          <a:prstGeom prst="rect">
            <a:avLst/>
          </a:prstGeom>
        </p:spPr>
      </p:pic>
      <p:pic>
        <p:nvPicPr>
          <p:cNvPr id="7" name="图片 6">
            <a:extLst>
              <a:ext uri="{FF2B5EF4-FFF2-40B4-BE49-F238E27FC236}">
                <a16:creationId xmlns:a16="http://schemas.microsoft.com/office/drawing/2014/main" id="{C4E56D15-4306-F023-43D8-809D5029B0A6}"/>
              </a:ext>
            </a:extLst>
          </p:cNvPr>
          <p:cNvPicPr>
            <a:picLocks noChangeAspect="1"/>
          </p:cNvPicPr>
          <p:nvPr/>
        </p:nvPicPr>
        <p:blipFill>
          <a:blip r:embed="rId5"/>
          <a:stretch>
            <a:fillRect/>
          </a:stretch>
        </p:blipFill>
        <p:spPr>
          <a:xfrm>
            <a:off x="838200" y="3871071"/>
            <a:ext cx="4492557" cy="2873506"/>
          </a:xfrm>
          <a:prstGeom prst="rect">
            <a:avLst/>
          </a:prstGeom>
        </p:spPr>
      </p:pic>
      <p:pic>
        <p:nvPicPr>
          <p:cNvPr id="9" name="图形 8">
            <a:extLst>
              <a:ext uri="{FF2B5EF4-FFF2-40B4-BE49-F238E27FC236}">
                <a16:creationId xmlns:a16="http://schemas.microsoft.com/office/drawing/2014/main" id="{A97B4F4D-E4B0-0E60-6101-8AE3BD79FE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4595" y="5307824"/>
            <a:ext cx="4959205" cy="869139"/>
          </a:xfrm>
          <a:prstGeom prst="rect">
            <a:avLst/>
          </a:prstGeom>
        </p:spPr>
      </p:pic>
    </p:spTree>
    <p:extLst>
      <p:ext uri="{BB962C8B-B14F-4D97-AF65-F5344CB8AC3E}">
        <p14:creationId xmlns:p14="http://schemas.microsoft.com/office/powerpoint/2010/main" val="1912235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83726-FCEC-46F1-86D6-2A676CD5B614}"/>
              </a:ext>
            </a:extLst>
          </p:cNvPr>
          <p:cNvSpPr>
            <a:spLocks noGrp="1"/>
          </p:cNvSpPr>
          <p:nvPr>
            <p:ph type="title"/>
          </p:nvPr>
        </p:nvSpPr>
        <p:spPr/>
        <p:txBody>
          <a:bodyPr/>
          <a:lstStyle/>
          <a:p>
            <a:r>
              <a:rPr lang="zh-CN" altLang="en-US" dirty="0"/>
              <a:t>月球的史瓦西半径</a:t>
            </a:r>
          </a:p>
        </p:txBody>
      </p:sp>
      <p:sp>
        <p:nvSpPr>
          <p:cNvPr id="3" name="内容占位符 2">
            <a:extLst>
              <a:ext uri="{FF2B5EF4-FFF2-40B4-BE49-F238E27FC236}">
                <a16:creationId xmlns:a16="http://schemas.microsoft.com/office/drawing/2014/main" id="{0DA2FA15-4EF9-0534-C633-977F8D135B3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C668F977-EB4B-982A-D7AD-7C153EB3D1AB}"/>
              </a:ext>
            </a:extLst>
          </p:cNvPr>
          <p:cNvPicPr>
            <a:picLocks noChangeAspect="1"/>
          </p:cNvPicPr>
          <p:nvPr/>
        </p:nvPicPr>
        <p:blipFill>
          <a:blip r:embed="rId2"/>
          <a:stretch>
            <a:fillRect/>
          </a:stretch>
        </p:blipFill>
        <p:spPr>
          <a:xfrm>
            <a:off x="0" y="1825625"/>
            <a:ext cx="12192000" cy="3979157"/>
          </a:xfrm>
          <a:prstGeom prst="rect">
            <a:avLst/>
          </a:prstGeom>
        </p:spPr>
      </p:pic>
    </p:spTree>
    <p:extLst>
      <p:ext uri="{BB962C8B-B14F-4D97-AF65-F5344CB8AC3E}">
        <p14:creationId xmlns:p14="http://schemas.microsoft.com/office/powerpoint/2010/main" val="102979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F3A4F-6BB8-6608-211B-47800653C761}"/>
              </a:ext>
            </a:extLst>
          </p:cNvPr>
          <p:cNvSpPr>
            <a:spLocks noGrp="1"/>
          </p:cNvSpPr>
          <p:nvPr>
            <p:ph type="title"/>
          </p:nvPr>
        </p:nvSpPr>
        <p:spPr/>
        <p:txBody>
          <a:bodyPr/>
          <a:lstStyle/>
          <a:p>
            <a:r>
              <a:rPr lang="zh-CN" altLang="en-US" dirty="0"/>
              <a:t>习题大纲</a:t>
            </a:r>
          </a:p>
        </p:txBody>
      </p:sp>
      <p:sp>
        <p:nvSpPr>
          <p:cNvPr id="3" name="内容占位符 2">
            <a:extLst>
              <a:ext uri="{FF2B5EF4-FFF2-40B4-BE49-F238E27FC236}">
                <a16:creationId xmlns:a16="http://schemas.microsoft.com/office/drawing/2014/main" id="{4EBA1304-CE68-683C-3985-1E939CA2CB36}"/>
              </a:ext>
            </a:extLst>
          </p:cNvPr>
          <p:cNvSpPr>
            <a:spLocks noGrp="1"/>
          </p:cNvSpPr>
          <p:nvPr>
            <p:ph idx="1"/>
          </p:nvPr>
        </p:nvSpPr>
        <p:spPr/>
        <p:txBody>
          <a:bodyPr/>
          <a:lstStyle/>
          <a:p>
            <a:r>
              <a:rPr lang="zh-CN" altLang="en-US" dirty="0"/>
              <a:t>恒星物理（</a:t>
            </a:r>
            <a:r>
              <a:rPr lang="en-US" altLang="zh-CN" dirty="0"/>
              <a:t>1</a:t>
            </a:r>
            <a:r>
              <a:rPr lang="zh-CN" altLang="en-US" dirty="0"/>
              <a:t>题）</a:t>
            </a:r>
            <a:endParaRPr lang="en-US" altLang="zh-CN" dirty="0"/>
          </a:p>
          <a:p>
            <a:r>
              <a:rPr lang="zh-CN" altLang="en-US" dirty="0"/>
              <a:t>超新星（</a:t>
            </a:r>
            <a:r>
              <a:rPr lang="en-US" altLang="zh-CN" dirty="0"/>
              <a:t>2</a:t>
            </a:r>
            <a:r>
              <a:rPr lang="zh-CN" altLang="en-US" dirty="0"/>
              <a:t>、</a:t>
            </a:r>
            <a:r>
              <a:rPr lang="en-US" altLang="zh-CN" dirty="0"/>
              <a:t>3</a:t>
            </a:r>
            <a:r>
              <a:rPr lang="zh-CN" altLang="en-US" dirty="0"/>
              <a:t>、</a:t>
            </a:r>
            <a:r>
              <a:rPr lang="en-US" altLang="zh-CN" dirty="0"/>
              <a:t>9</a:t>
            </a:r>
            <a:r>
              <a:rPr lang="zh-CN" altLang="en-US" dirty="0"/>
              <a:t>题）</a:t>
            </a:r>
            <a:endParaRPr lang="en-US" altLang="zh-CN" dirty="0"/>
          </a:p>
          <a:p>
            <a:r>
              <a:rPr lang="zh-CN" altLang="en-US" dirty="0"/>
              <a:t>星系</a:t>
            </a:r>
            <a:r>
              <a:rPr lang="en-US" altLang="zh-CN" dirty="0"/>
              <a:t>/</a:t>
            </a:r>
            <a:r>
              <a:rPr lang="zh-CN" altLang="en-US" dirty="0"/>
              <a:t>星族（</a:t>
            </a:r>
            <a:r>
              <a:rPr lang="en-US" altLang="zh-CN" dirty="0"/>
              <a:t>4</a:t>
            </a:r>
            <a:r>
              <a:rPr lang="zh-CN" altLang="en-US" dirty="0"/>
              <a:t>、</a:t>
            </a:r>
            <a:r>
              <a:rPr lang="en-US" altLang="zh-CN" dirty="0"/>
              <a:t>6</a:t>
            </a:r>
            <a:r>
              <a:rPr lang="zh-CN" altLang="en-US" dirty="0"/>
              <a:t>题）</a:t>
            </a:r>
            <a:endParaRPr lang="en-US" altLang="zh-CN" dirty="0"/>
          </a:p>
          <a:p>
            <a:r>
              <a:rPr lang="zh-CN" altLang="en-US" dirty="0"/>
              <a:t>造父变星及测距（</a:t>
            </a:r>
            <a:r>
              <a:rPr lang="en-US" altLang="zh-CN" dirty="0"/>
              <a:t>5</a:t>
            </a:r>
            <a:r>
              <a:rPr lang="zh-CN" altLang="en-US" dirty="0"/>
              <a:t>题）</a:t>
            </a:r>
            <a:endParaRPr lang="en-US" altLang="zh-CN" dirty="0"/>
          </a:p>
          <a:p>
            <a:r>
              <a:rPr lang="zh-CN" altLang="en-US" dirty="0"/>
              <a:t>黑洞（</a:t>
            </a:r>
            <a:r>
              <a:rPr lang="en-US" altLang="zh-CN" dirty="0"/>
              <a:t>7</a:t>
            </a:r>
            <a:r>
              <a:rPr lang="zh-CN" altLang="en-US" dirty="0"/>
              <a:t>、</a:t>
            </a:r>
            <a:r>
              <a:rPr lang="en-US" altLang="zh-CN" dirty="0"/>
              <a:t>8</a:t>
            </a:r>
            <a:r>
              <a:rPr lang="zh-CN" altLang="en-US" dirty="0"/>
              <a:t>、</a:t>
            </a:r>
            <a:r>
              <a:rPr lang="en-US" altLang="zh-CN" dirty="0"/>
              <a:t>10</a:t>
            </a:r>
            <a:r>
              <a:rPr lang="zh-CN" altLang="en-US" dirty="0"/>
              <a:t>题）</a:t>
            </a:r>
            <a:endParaRPr lang="en-US" altLang="zh-CN" dirty="0"/>
          </a:p>
        </p:txBody>
      </p:sp>
    </p:spTree>
    <p:extLst>
      <p:ext uri="{BB962C8B-B14F-4D97-AF65-F5344CB8AC3E}">
        <p14:creationId xmlns:p14="http://schemas.microsoft.com/office/powerpoint/2010/main" val="161987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C6598-1219-6377-946C-3F8826449FE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C767771-36B3-E365-6073-06653C81C33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15B3C26-49C9-2759-1937-FAA2FE7DA739}"/>
              </a:ext>
            </a:extLst>
          </p:cNvPr>
          <p:cNvPicPr>
            <a:picLocks noChangeAspect="1"/>
          </p:cNvPicPr>
          <p:nvPr/>
        </p:nvPicPr>
        <p:blipFill>
          <a:blip r:embed="rId3"/>
          <a:stretch>
            <a:fillRect/>
          </a:stretch>
        </p:blipFill>
        <p:spPr>
          <a:xfrm>
            <a:off x="1490662" y="228600"/>
            <a:ext cx="9210675" cy="6400800"/>
          </a:xfrm>
          <a:prstGeom prst="rect">
            <a:avLst/>
          </a:prstGeom>
        </p:spPr>
      </p:pic>
      <p:graphicFrame>
        <p:nvGraphicFramePr>
          <p:cNvPr id="6" name="对象 5">
            <a:extLst>
              <a:ext uri="{FF2B5EF4-FFF2-40B4-BE49-F238E27FC236}">
                <a16:creationId xmlns:a16="http://schemas.microsoft.com/office/drawing/2014/main" id="{0D3AE8C7-2E3D-B1AB-0F6E-CA7D1A437738}"/>
              </a:ext>
            </a:extLst>
          </p:cNvPr>
          <p:cNvGraphicFramePr>
            <a:graphicFrameLocks noChangeAspect="1"/>
          </p:cNvGraphicFramePr>
          <p:nvPr>
            <p:extLst>
              <p:ext uri="{D42A27DB-BD31-4B8C-83A1-F6EECF244321}">
                <p14:modId xmlns:p14="http://schemas.microsoft.com/office/powerpoint/2010/main" val="3916170734"/>
              </p:ext>
            </p:extLst>
          </p:nvPr>
        </p:nvGraphicFramePr>
        <p:xfrm>
          <a:off x="8832360" y="4326715"/>
          <a:ext cx="2847671" cy="921494"/>
        </p:xfrm>
        <a:graphic>
          <a:graphicData uri="http://schemas.openxmlformats.org/presentationml/2006/ole">
            <mc:AlternateContent xmlns:mc="http://schemas.openxmlformats.org/markup-compatibility/2006">
              <mc:Choice xmlns:v="urn:schemas-microsoft-com:vml" Requires="v">
                <p:oleObj name="AxMath" r:id="rId4" imgW="706320" imgH="228240" progId="Equation.AxMath">
                  <p:embed/>
                </p:oleObj>
              </mc:Choice>
              <mc:Fallback>
                <p:oleObj name="AxMath" r:id="rId4" imgW="706320" imgH="228240" progId="Equation.AxMath">
                  <p:embed/>
                  <p:pic>
                    <p:nvPicPr>
                      <p:cNvPr id="0" name=""/>
                      <p:cNvPicPr/>
                      <p:nvPr/>
                    </p:nvPicPr>
                    <p:blipFill>
                      <a:blip r:embed="rId5"/>
                      <a:stretch>
                        <a:fillRect/>
                      </a:stretch>
                    </p:blipFill>
                    <p:spPr>
                      <a:xfrm>
                        <a:off x="8832360" y="4326715"/>
                        <a:ext cx="2847671" cy="921494"/>
                      </a:xfrm>
                      <a:prstGeom prst="rect">
                        <a:avLst/>
                      </a:prstGeom>
                    </p:spPr>
                  </p:pic>
                </p:oleObj>
              </mc:Fallback>
            </mc:AlternateContent>
          </a:graphicData>
        </a:graphic>
      </p:graphicFrame>
    </p:spTree>
    <p:extLst>
      <p:ext uri="{BB962C8B-B14F-4D97-AF65-F5344CB8AC3E}">
        <p14:creationId xmlns:p14="http://schemas.microsoft.com/office/powerpoint/2010/main" val="1569001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C3252-C592-19D5-A487-15233EEAB9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5431AE0-FA58-7988-D159-A5E531D62491}"/>
              </a:ext>
            </a:extLst>
          </p:cNvPr>
          <p:cNvSpPr>
            <a:spLocks noGrp="1"/>
          </p:cNvSpPr>
          <p:nvPr>
            <p:ph idx="1"/>
          </p:nvPr>
        </p:nvSpPr>
        <p:spPr/>
        <p:txBody>
          <a:bodyPr/>
          <a:lstStyle/>
          <a:p>
            <a:endParaRPr lang="zh-CN" altLang="en-US"/>
          </a:p>
        </p:txBody>
      </p:sp>
      <p:sp>
        <p:nvSpPr>
          <p:cNvPr id="5" name="AutoShape 2" descr="{\displaystyle {\vec {F}}_{g}=-{\hat {r}}~G~{\frac {Mm}{R^{2}}}}">
            <a:extLst>
              <a:ext uri="{FF2B5EF4-FFF2-40B4-BE49-F238E27FC236}">
                <a16:creationId xmlns:a16="http://schemas.microsoft.com/office/drawing/2014/main" id="{E44896C8-E49C-7B3D-9EC0-A7140E41A4B5}"/>
              </a:ext>
            </a:extLst>
          </p:cNvPr>
          <p:cNvSpPr>
            <a:spLocks noChangeAspect="1" noChangeArrowheads="1"/>
          </p:cNvSpPr>
          <p:nvPr/>
        </p:nvSpPr>
        <p:spPr bwMode="auto">
          <a:xfrm>
            <a:off x="584200" y="-1584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displaystyle {\vec {a}}_{g}}">
            <a:extLst>
              <a:ext uri="{FF2B5EF4-FFF2-40B4-BE49-F238E27FC236}">
                <a16:creationId xmlns:a16="http://schemas.microsoft.com/office/drawing/2014/main" id="{CBF7F798-6D81-F294-EE6F-3ADE3BE2CE58}"/>
              </a:ext>
            </a:extLst>
          </p:cNvPr>
          <p:cNvSpPr>
            <a:spLocks noChangeAspect="1" noChangeArrowheads="1"/>
          </p:cNvSpPr>
          <p:nvPr/>
        </p:nvSpPr>
        <p:spPr bwMode="auto">
          <a:xfrm>
            <a:off x="812800" y="-1295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displaystyle {\vec {a}}_{g}=-{\hat {r}}~G~{\frac {M}{R^{2}}}}">
            <a:extLst>
              <a:ext uri="{FF2B5EF4-FFF2-40B4-BE49-F238E27FC236}">
                <a16:creationId xmlns:a16="http://schemas.microsoft.com/office/drawing/2014/main" id="{DC2CDA4B-543F-130A-43DF-A30D52B25C84}"/>
              </a:ext>
            </a:extLst>
          </p:cNvPr>
          <p:cNvSpPr>
            <a:spLocks noChangeAspect="1" noChangeArrowheads="1"/>
          </p:cNvSpPr>
          <p:nvPr/>
        </p:nvSpPr>
        <p:spPr bwMode="auto">
          <a:xfrm>
            <a:off x="584200" y="-1006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descr="{\displaystyle {\hat {r}}}">
            <a:extLst>
              <a:ext uri="{FF2B5EF4-FFF2-40B4-BE49-F238E27FC236}">
                <a16:creationId xmlns:a16="http://schemas.microsoft.com/office/drawing/2014/main" id="{08C4A5FD-51B0-1533-4DA9-553E9406F291}"/>
              </a:ext>
            </a:extLst>
          </p:cNvPr>
          <p:cNvSpPr>
            <a:spLocks noChangeAspect="1" noChangeArrowheads="1"/>
          </p:cNvSpPr>
          <p:nvPr/>
        </p:nvSpPr>
        <p:spPr bwMode="auto">
          <a:xfrm>
            <a:off x="127000" y="-715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6" descr="{\displaystyle {\vec {a}}_{g}=-{\hat {r}}~G~{\frac {M}{(R\pm \Delta r)^{2}}}}">
            <a:extLst>
              <a:ext uri="{FF2B5EF4-FFF2-40B4-BE49-F238E27FC236}">
                <a16:creationId xmlns:a16="http://schemas.microsoft.com/office/drawing/2014/main" id="{FE4F9B8D-05D4-3380-F658-41C385091441}"/>
              </a:ext>
            </a:extLst>
          </p:cNvPr>
          <p:cNvSpPr>
            <a:spLocks noChangeAspect="1" noChangeArrowheads="1"/>
          </p:cNvSpPr>
          <p:nvPr/>
        </p:nvSpPr>
        <p:spPr bwMode="auto">
          <a:xfrm>
            <a:off x="5842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7" descr="{\displaystyle {\vec {a}}_{g}=-{\hat {r}}~G~{\frac {M}{R^{2}}}~{\frac {1}{\left(1\pm {\frac {\Delta r}{R}}\right)^{2}}}}">
            <a:extLst>
              <a:ext uri="{FF2B5EF4-FFF2-40B4-BE49-F238E27FC236}">
                <a16:creationId xmlns:a16="http://schemas.microsoft.com/office/drawing/2014/main" id="{378CBA40-05BD-5345-6685-E33A8C33D07B}"/>
              </a:ext>
            </a:extLst>
          </p:cNvPr>
          <p:cNvSpPr>
            <a:spLocks noChangeAspect="1" noChangeArrowheads="1"/>
          </p:cNvSpPr>
          <p:nvPr/>
        </p:nvSpPr>
        <p:spPr bwMode="auto">
          <a:xfrm>
            <a:off x="5842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8" descr="{\displaystyle 1/(1\pm x)^{2}}">
            <a:extLst>
              <a:ext uri="{FF2B5EF4-FFF2-40B4-BE49-F238E27FC236}">
                <a16:creationId xmlns:a16="http://schemas.microsoft.com/office/drawing/2014/main" id="{7423E030-EA8A-8891-54E7-152AC452B005}"/>
              </a:ext>
            </a:extLst>
          </p:cNvPr>
          <p:cNvSpPr>
            <a:spLocks noChangeAspect="1" noChangeArrowheads="1"/>
          </p:cNvSpPr>
          <p:nvPr/>
        </p:nvSpPr>
        <p:spPr bwMode="auto">
          <a:xfrm>
            <a:off x="4191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9" descr="{\displaystyle 1\mp 2x+3x^{2}\mp \cdots }">
            <a:extLst>
              <a:ext uri="{FF2B5EF4-FFF2-40B4-BE49-F238E27FC236}">
                <a16:creationId xmlns:a16="http://schemas.microsoft.com/office/drawing/2014/main" id="{D5CE9F91-5186-B820-40AB-56C07CFD266C}"/>
              </a:ext>
            </a:extLst>
          </p:cNvPr>
          <p:cNvSpPr>
            <a:spLocks noChangeAspect="1" noChangeArrowheads="1"/>
          </p:cNvSpPr>
          <p:nvPr/>
        </p:nvSpPr>
        <p:spPr bwMode="auto">
          <a:xfrm>
            <a:off x="2378075"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0" descr="{\displaystyle {\vec {a}}_{g}=-{\hat {r}}~G~{\frac {M}{R^{2}}}\pm {\hat {r}}~G~{\frac {2M}{R^{2}}}~{\frac {\Delta r}{R}}+\cdots }">
            <a:extLst>
              <a:ext uri="{FF2B5EF4-FFF2-40B4-BE49-F238E27FC236}">
                <a16:creationId xmlns:a16="http://schemas.microsoft.com/office/drawing/2014/main" id="{AC7D5374-3E89-C784-10A5-3F1F201B6946}"/>
              </a:ext>
            </a:extLst>
          </p:cNvPr>
          <p:cNvSpPr>
            <a:spLocks noChangeAspect="1" noChangeArrowheads="1"/>
          </p:cNvSpPr>
          <p:nvPr/>
        </p:nvSpPr>
        <p:spPr bwMode="auto">
          <a:xfrm>
            <a:off x="584200" y="715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11" descr="m">
            <a:extLst>
              <a:ext uri="{FF2B5EF4-FFF2-40B4-BE49-F238E27FC236}">
                <a16:creationId xmlns:a16="http://schemas.microsoft.com/office/drawing/2014/main" id="{507CA778-FD9E-FF45-AFCC-53D5ECCED4E1}"/>
              </a:ext>
            </a:extLst>
          </p:cNvPr>
          <p:cNvSpPr>
            <a:spLocks noChangeAspect="1" noChangeArrowheads="1"/>
          </p:cNvSpPr>
          <p:nvPr/>
        </p:nvSpPr>
        <p:spPr bwMode="auto">
          <a:xfrm>
            <a:off x="1587500" y="1006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12" descr="{\displaystyle {\vec {a}}_{t,{\text{axial}}}\approx \pm {\hat {r}}~2\Delta r~G~{\frac {M}{R^{3}}}}">
            <a:extLst>
              <a:ext uri="{FF2B5EF4-FFF2-40B4-BE49-F238E27FC236}">
                <a16:creationId xmlns:a16="http://schemas.microsoft.com/office/drawing/2014/main" id="{59BBF944-9161-5A0D-DDBC-C16706C84ED9}"/>
              </a:ext>
            </a:extLst>
          </p:cNvPr>
          <p:cNvSpPr>
            <a:spLocks noChangeAspect="1" noChangeArrowheads="1"/>
          </p:cNvSpPr>
          <p:nvPr/>
        </p:nvSpPr>
        <p:spPr bwMode="auto">
          <a:xfrm>
            <a:off x="584200" y="1295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9" name="图片 28">
            <a:extLst>
              <a:ext uri="{FF2B5EF4-FFF2-40B4-BE49-F238E27FC236}">
                <a16:creationId xmlns:a16="http://schemas.microsoft.com/office/drawing/2014/main" id="{77EC610F-AEE4-5E95-A84E-87C2E3A669B4}"/>
              </a:ext>
            </a:extLst>
          </p:cNvPr>
          <p:cNvPicPr>
            <a:picLocks noChangeAspect="1"/>
          </p:cNvPicPr>
          <p:nvPr/>
        </p:nvPicPr>
        <p:blipFill>
          <a:blip r:embed="rId2"/>
          <a:stretch>
            <a:fillRect/>
          </a:stretch>
        </p:blipFill>
        <p:spPr>
          <a:xfrm>
            <a:off x="1003300" y="566738"/>
            <a:ext cx="9496425" cy="5610225"/>
          </a:xfrm>
          <a:prstGeom prst="rect">
            <a:avLst/>
          </a:prstGeom>
        </p:spPr>
      </p:pic>
    </p:spTree>
    <p:extLst>
      <p:ext uri="{BB962C8B-B14F-4D97-AF65-F5344CB8AC3E}">
        <p14:creationId xmlns:p14="http://schemas.microsoft.com/office/powerpoint/2010/main" val="3194392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A27D8-81EE-B67A-D1A7-B836DC7E2F2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7C0B063-1221-E4D6-773A-E3FB68424F4B}"/>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F6C9D934-D972-74AE-19D5-0F8AFD6F5490}"/>
              </a:ext>
            </a:extLst>
          </p:cNvPr>
          <p:cNvPicPr>
            <a:picLocks noChangeAspect="1"/>
          </p:cNvPicPr>
          <p:nvPr/>
        </p:nvPicPr>
        <p:blipFill>
          <a:blip r:embed="rId2"/>
          <a:stretch>
            <a:fillRect/>
          </a:stretch>
        </p:blipFill>
        <p:spPr>
          <a:xfrm>
            <a:off x="1001543" y="185737"/>
            <a:ext cx="9410700" cy="6486525"/>
          </a:xfrm>
          <a:prstGeom prst="rect">
            <a:avLst/>
          </a:prstGeom>
        </p:spPr>
      </p:pic>
    </p:spTree>
    <p:extLst>
      <p:ext uri="{BB962C8B-B14F-4D97-AF65-F5344CB8AC3E}">
        <p14:creationId xmlns:p14="http://schemas.microsoft.com/office/powerpoint/2010/main" val="1279451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86521-F914-547B-BBB0-9B1A200126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30C37A6-318F-BAC3-4085-6C122027AE42}"/>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9EB958D6-03EC-E088-C1D0-20C166FD3A94}"/>
              </a:ext>
            </a:extLst>
          </p:cNvPr>
          <p:cNvPicPr>
            <a:picLocks noChangeAspect="1"/>
          </p:cNvPicPr>
          <p:nvPr/>
        </p:nvPicPr>
        <p:blipFill>
          <a:blip r:embed="rId2"/>
          <a:stretch>
            <a:fillRect/>
          </a:stretch>
        </p:blipFill>
        <p:spPr>
          <a:xfrm>
            <a:off x="838200" y="852859"/>
            <a:ext cx="9182100" cy="4210050"/>
          </a:xfrm>
          <a:prstGeom prst="rect">
            <a:avLst/>
          </a:prstGeom>
        </p:spPr>
      </p:pic>
      <p:pic>
        <p:nvPicPr>
          <p:cNvPr id="7" name="图片 6">
            <a:extLst>
              <a:ext uri="{FF2B5EF4-FFF2-40B4-BE49-F238E27FC236}">
                <a16:creationId xmlns:a16="http://schemas.microsoft.com/office/drawing/2014/main" id="{70C1B1D7-481A-CFEC-887E-10170D748BC0}"/>
              </a:ext>
            </a:extLst>
          </p:cNvPr>
          <p:cNvPicPr>
            <a:picLocks noChangeAspect="1"/>
          </p:cNvPicPr>
          <p:nvPr/>
        </p:nvPicPr>
        <p:blipFill>
          <a:blip r:embed="rId3"/>
          <a:stretch>
            <a:fillRect/>
          </a:stretch>
        </p:blipFill>
        <p:spPr>
          <a:xfrm>
            <a:off x="838200" y="5129398"/>
            <a:ext cx="6858000" cy="981075"/>
          </a:xfrm>
          <a:prstGeom prst="rect">
            <a:avLst/>
          </a:prstGeom>
        </p:spPr>
      </p:pic>
      <p:pic>
        <p:nvPicPr>
          <p:cNvPr id="9" name="图片 8">
            <a:extLst>
              <a:ext uri="{FF2B5EF4-FFF2-40B4-BE49-F238E27FC236}">
                <a16:creationId xmlns:a16="http://schemas.microsoft.com/office/drawing/2014/main" id="{85AFF7E6-5392-8FE8-C40A-40DA996ACFA2}"/>
              </a:ext>
            </a:extLst>
          </p:cNvPr>
          <p:cNvPicPr>
            <a:picLocks noChangeAspect="1"/>
          </p:cNvPicPr>
          <p:nvPr/>
        </p:nvPicPr>
        <p:blipFill>
          <a:blip r:embed="rId4"/>
          <a:stretch>
            <a:fillRect/>
          </a:stretch>
        </p:blipFill>
        <p:spPr>
          <a:xfrm>
            <a:off x="7837970" y="4867526"/>
            <a:ext cx="4364659" cy="1325563"/>
          </a:xfrm>
          <a:prstGeom prst="rect">
            <a:avLst/>
          </a:prstGeom>
        </p:spPr>
      </p:pic>
    </p:spTree>
    <p:extLst>
      <p:ext uri="{BB962C8B-B14F-4D97-AF65-F5344CB8AC3E}">
        <p14:creationId xmlns:p14="http://schemas.microsoft.com/office/powerpoint/2010/main" val="214116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FCC9B6-666C-F10F-B828-602399714C3F}"/>
              </a:ext>
            </a:extLst>
          </p:cNvPr>
          <p:cNvSpPr>
            <a:spLocks noGrp="1"/>
          </p:cNvSpPr>
          <p:nvPr>
            <p:ph type="title"/>
          </p:nvPr>
        </p:nvSpPr>
        <p:spPr/>
        <p:txBody>
          <a:bodyPr/>
          <a:lstStyle/>
          <a:p>
            <a:r>
              <a:rPr lang="en-US" altLang="zh-CN" dirty="0"/>
              <a:t>AGB</a:t>
            </a:r>
            <a:r>
              <a:rPr lang="zh-CN" altLang="en-US" dirty="0"/>
              <a:t> </a:t>
            </a:r>
            <a:r>
              <a:rPr lang="en-US" altLang="zh-CN" dirty="0"/>
              <a:t>Star</a:t>
            </a:r>
            <a:endParaRPr lang="zh-CN" altLang="en-US" dirty="0"/>
          </a:p>
        </p:txBody>
      </p:sp>
      <p:sp>
        <p:nvSpPr>
          <p:cNvPr id="3" name="内容占位符 2">
            <a:extLst>
              <a:ext uri="{FF2B5EF4-FFF2-40B4-BE49-F238E27FC236}">
                <a16:creationId xmlns:a16="http://schemas.microsoft.com/office/drawing/2014/main" id="{8C02D7E0-38F8-139F-6D69-C678ACED3A04}"/>
              </a:ext>
            </a:extLst>
          </p:cNvPr>
          <p:cNvSpPr>
            <a:spLocks noGrp="1"/>
          </p:cNvSpPr>
          <p:nvPr>
            <p:ph idx="1"/>
          </p:nvPr>
        </p:nvSpPr>
        <p:spPr/>
        <p:txBody>
          <a:bodyPr/>
          <a:lstStyle/>
          <a:p>
            <a:r>
              <a:rPr lang="zh-CN" altLang="en-US" sz="1800" dirty="0">
                <a:solidFill>
                  <a:srgbClr val="000000"/>
                </a:solidFill>
                <a:effectLst/>
                <a:latin typeface="等线" panose="02010600030101010101" pitchFamily="2" charset="-122"/>
                <a:ea typeface="等线" panose="02010600030101010101" pitchFamily="2" charset="-122"/>
              </a:rPr>
              <a:t>如果太阳成为 </a:t>
            </a:r>
            <a:r>
              <a:rPr lang="en-US" altLang="zh-CN" sz="1800" dirty="0">
                <a:solidFill>
                  <a:srgbClr val="000000"/>
                </a:solidFill>
                <a:effectLst/>
                <a:latin typeface="Cambria Math" panose="02040503050406030204" pitchFamily="18" charset="0"/>
              </a:rPr>
              <a:t>AGB </a:t>
            </a:r>
            <a:r>
              <a:rPr lang="zh-CN" altLang="en-US" sz="1800" dirty="0">
                <a:solidFill>
                  <a:srgbClr val="000000"/>
                </a:solidFill>
                <a:effectLst/>
                <a:latin typeface="等线" panose="02010600030101010101" pitchFamily="2" charset="-122"/>
                <a:ea typeface="等线" panose="02010600030101010101" pitchFamily="2" charset="-122"/>
              </a:rPr>
              <a:t>星时其半径和质量分别为目前的 </a:t>
            </a:r>
            <a:r>
              <a:rPr lang="en-US" altLang="zh-CN" sz="1800" dirty="0">
                <a:solidFill>
                  <a:srgbClr val="000000"/>
                </a:solidFill>
                <a:effectLst/>
                <a:latin typeface="Cambria Math" panose="02040503050406030204" pitchFamily="18" charset="0"/>
              </a:rPr>
              <a:t>200 </a:t>
            </a:r>
            <a:r>
              <a:rPr lang="zh-CN" altLang="en-US" sz="1800" dirty="0">
                <a:solidFill>
                  <a:srgbClr val="000000"/>
                </a:solidFill>
                <a:effectLst/>
                <a:latin typeface="等线" panose="02010600030101010101" pitchFamily="2" charset="-122"/>
                <a:ea typeface="等线" panose="02010600030101010101" pitchFamily="2" charset="-122"/>
              </a:rPr>
              <a:t>倍和 </a:t>
            </a:r>
            <a:r>
              <a:rPr lang="en-US" altLang="zh-CN" sz="1800" dirty="0">
                <a:solidFill>
                  <a:srgbClr val="000000"/>
                </a:solidFill>
                <a:effectLst/>
                <a:latin typeface="Cambria Math" panose="02040503050406030204" pitchFamily="18" charset="0"/>
              </a:rPr>
              <a:t>0.7 </a:t>
            </a:r>
            <a:r>
              <a:rPr lang="zh-CN" altLang="en-US" sz="1800" dirty="0">
                <a:solidFill>
                  <a:srgbClr val="000000"/>
                </a:solidFill>
                <a:effectLst/>
                <a:latin typeface="等线" panose="02010600030101010101" pitchFamily="2" charset="-122"/>
                <a:ea typeface="等线" panose="02010600030101010101" pitchFamily="2" charset="-122"/>
              </a:rPr>
              <a:t>倍，那么太阳成为 </a:t>
            </a:r>
            <a:r>
              <a:rPr lang="en-US" altLang="zh-CN" sz="1800" dirty="0">
                <a:solidFill>
                  <a:srgbClr val="000000"/>
                </a:solidFill>
                <a:effectLst/>
                <a:latin typeface="Cambria Math" panose="02040503050406030204" pitchFamily="18" charset="0"/>
              </a:rPr>
              <a:t>AGB </a:t>
            </a:r>
            <a:r>
              <a:rPr lang="zh-CN" altLang="en-US" sz="1800" dirty="0">
                <a:solidFill>
                  <a:srgbClr val="000000"/>
                </a:solidFill>
                <a:effectLst/>
                <a:latin typeface="等线" panose="02010600030101010101" pitchFamily="2" charset="-122"/>
                <a:ea typeface="等线" panose="02010600030101010101" pitchFamily="2" charset="-122"/>
              </a:rPr>
              <a:t>星时其表面的逃逸速度是多少？逃逸速度的变化如何影响 </a:t>
            </a:r>
            <a:r>
              <a:rPr lang="en-US" altLang="zh-CN" sz="1800" dirty="0">
                <a:solidFill>
                  <a:srgbClr val="000000"/>
                </a:solidFill>
                <a:effectLst/>
                <a:latin typeface="Cambria Math" panose="02040503050406030204" pitchFamily="18" charset="0"/>
              </a:rPr>
              <a:t>AGB </a:t>
            </a:r>
            <a:r>
              <a:rPr lang="zh-CN" altLang="en-US" sz="1800" dirty="0">
                <a:solidFill>
                  <a:srgbClr val="000000"/>
                </a:solidFill>
                <a:effectLst/>
                <a:latin typeface="等线" panose="02010600030101010101" pitchFamily="2" charset="-122"/>
                <a:ea typeface="等线" panose="02010600030101010101" pitchFamily="2" charset="-122"/>
              </a:rPr>
              <a:t>时期的太阳表面的质量损失？</a:t>
            </a:r>
            <a:endParaRPr lang="en-US" altLang="zh-CN" sz="1800" dirty="0">
              <a:solidFill>
                <a:srgbClr val="000000"/>
              </a:solidFill>
              <a:effectLst/>
              <a:latin typeface="等线" panose="02010600030101010101" pitchFamily="2" charset="-122"/>
              <a:ea typeface="等线" panose="02010600030101010101" pitchFamily="2" charset="-122"/>
            </a:endParaRPr>
          </a:p>
          <a:p>
            <a:endParaRPr lang="zh-CN" altLang="en-US" dirty="0"/>
          </a:p>
        </p:txBody>
      </p:sp>
      <p:pic>
        <p:nvPicPr>
          <p:cNvPr id="5" name="图片 4">
            <a:extLst>
              <a:ext uri="{FF2B5EF4-FFF2-40B4-BE49-F238E27FC236}">
                <a16:creationId xmlns:a16="http://schemas.microsoft.com/office/drawing/2014/main" id="{E87F7F0D-0A0B-4FC3-077D-CC4BB57F8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203" y="2506133"/>
            <a:ext cx="5420410" cy="4167580"/>
          </a:xfrm>
          <a:prstGeom prst="rect">
            <a:avLst/>
          </a:prstGeom>
        </p:spPr>
      </p:pic>
      <p:pic>
        <p:nvPicPr>
          <p:cNvPr id="7" name="图片 6">
            <a:extLst>
              <a:ext uri="{FF2B5EF4-FFF2-40B4-BE49-F238E27FC236}">
                <a16:creationId xmlns:a16="http://schemas.microsoft.com/office/drawing/2014/main" id="{B4C75451-7E6D-EFE8-28F6-AE289BC9CD5A}"/>
              </a:ext>
            </a:extLst>
          </p:cNvPr>
          <p:cNvPicPr>
            <a:picLocks noChangeAspect="1"/>
          </p:cNvPicPr>
          <p:nvPr/>
        </p:nvPicPr>
        <p:blipFill>
          <a:blip r:embed="rId4"/>
          <a:stretch>
            <a:fillRect/>
          </a:stretch>
        </p:blipFill>
        <p:spPr>
          <a:xfrm>
            <a:off x="713317" y="2506133"/>
            <a:ext cx="2400300" cy="1181100"/>
          </a:xfrm>
          <a:prstGeom prst="rect">
            <a:avLst/>
          </a:prstGeom>
        </p:spPr>
      </p:pic>
      <p:pic>
        <p:nvPicPr>
          <p:cNvPr id="9" name="图片 8">
            <a:extLst>
              <a:ext uri="{FF2B5EF4-FFF2-40B4-BE49-F238E27FC236}">
                <a16:creationId xmlns:a16="http://schemas.microsoft.com/office/drawing/2014/main" id="{ECACB974-C5B9-A41F-DC55-09705FE24BD6}"/>
              </a:ext>
            </a:extLst>
          </p:cNvPr>
          <p:cNvPicPr>
            <a:picLocks noChangeAspect="1"/>
          </p:cNvPicPr>
          <p:nvPr/>
        </p:nvPicPr>
        <p:blipFill>
          <a:blip r:embed="rId5"/>
          <a:stretch>
            <a:fillRect/>
          </a:stretch>
        </p:blipFill>
        <p:spPr>
          <a:xfrm>
            <a:off x="1012165" y="3687233"/>
            <a:ext cx="5220073" cy="487777"/>
          </a:xfrm>
          <a:prstGeom prst="rect">
            <a:avLst/>
          </a:prstGeom>
        </p:spPr>
      </p:pic>
      <p:pic>
        <p:nvPicPr>
          <p:cNvPr id="11" name="图片 10">
            <a:extLst>
              <a:ext uri="{FF2B5EF4-FFF2-40B4-BE49-F238E27FC236}">
                <a16:creationId xmlns:a16="http://schemas.microsoft.com/office/drawing/2014/main" id="{667E3AD3-9B56-5AA7-DCE6-9D9D7F49C4A0}"/>
              </a:ext>
            </a:extLst>
          </p:cNvPr>
          <p:cNvPicPr>
            <a:picLocks noChangeAspect="1"/>
          </p:cNvPicPr>
          <p:nvPr/>
        </p:nvPicPr>
        <p:blipFill>
          <a:blip r:embed="rId6"/>
          <a:stretch>
            <a:fillRect/>
          </a:stretch>
        </p:blipFill>
        <p:spPr>
          <a:xfrm>
            <a:off x="713317" y="4342549"/>
            <a:ext cx="5398024" cy="1499451"/>
          </a:xfrm>
          <a:prstGeom prst="rect">
            <a:avLst/>
          </a:prstGeom>
        </p:spPr>
      </p:pic>
      <p:pic>
        <p:nvPicPr>
          <p:cNvPr id="13" name="图片 12">
            <a:extLst>
              <a:ext uri="{FF2B5EF4-FFF2-40B4-BE49-F238E27FC236}">
                <a16:creationId xmlns:a16="http://schemas.microsoft.com/office/drawing/2014/main" id="{D4C7863D-211E-5E71-227D-EE9AA7E84F88}"/>
              </a:ext>
            </a:extLst>
          </p:cNvPr>
          <p:cNvPicPr>
            <a:picLocks noChangeAspect="1"/>
          </p:cNvPicPr>
          <p:nvPr/>
        </p:nvPicPr>
        <p:blipFill>
          <a:blip r:embed="rId7"/>
          <a:stretch>
            <a:fillRect/>
          </a:stretch>
        </p:blipFill>
        <p:spPr>
          <a:xfrm>
            <a:off x="838200" y="6025817"/>
            <a:ext cx="8339111" cy="487777"/>
          </a:xfrm>
          <a:prstGeom prst="rect">
            <a:avLst/>
          </a:prstGeom>
        </p:spPr>
      </p:pic>
    </p:spTree>
    <p:extLst>
      <p:ext uri="{BB962C8B-B14F-4D97-AF65-F5344CB8AC3E}">
        <p14:creationId xmlns:p14="http://schemas.microsoft.com/office/powerpoint/2010/main" val="2717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D5A41-D2EF-4CDE-66E5-6D70C1D35F9D}"/>
              </a:ext>
            </a:extLst>
          </p:cNvPr>
          <p:cNvSpPr>
            <a:spLocks noGrp="1"/>
          </p:cNvSpPr>
          <p:nvPr>
            <p:ph type="title"/>
          </p:nvPr>
        </p:nvSpPr>
        <p:spPr/>
        <p:txBody>
          <a:bodyPr/>
          <a:lstStyle/>
          <a:p>
            <a:r>
              <a:rPr lang="zh-CN" altLang="en-US" dirty="0"/>
              <a:t>超新星物理</a:t>
            </a:r>
          </a:p>
        </p:txBody>
      </p:sp>
      <p:pic>
        <p:nvPicPr>
          <p:cNvPr id="5" name="内容占位符 4">
            <a:extLst>
              <a:ext uri="{FF2B5EF4-FFF2-40B4-BE49-F238E27FC236}">
                <a16:creationId xmlns:a16="http://schemas.microsoft.com/office/drawing/2014/main" id="{A73AEAFE-0A63-64DB-F098-E662014999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5801784" cy="4351338"/>
          </a:xfrm>
        </p:spPr>
      </p:pic>
      <p:sp>
        <p:nvSpPr>
          <p:cNvPr id="7" name="文本框 6">
            <a:extLst>
              <a:ext uri="{FF2B5EF4-FFF2-40B4-BE49-F238E27FC236}">
                <a16:creationId xmlns:a16="http://schemas.microsoft.com/office/drawing/2014/main" id="{F1DEA1BA-21B6-7A1D-C83B-053DD2AFCE28}"/>
              </a:ext>
            </a:extLst>
          </p:cNvPr>
          <p:cNvSpPr txBox="1"/>
          <p:nvPr/>
        </p:nvSpPr>
        <p:spPr>
          <a:xfrm>
            <a:off x="6776508" y="80705"/>
            <a:ext cx="5415492" cy="6740307"/>
          </a:xfrm>
          <a:prstGeom prst="rect">
            <a:avLst/>
          </a:prstGeom>
          <a:noFill/>
        </p:spPr>
        <p:txBody>
          <a:bodyPr wrap="square">
            <a:spAutoFit/>
          </a:bodyPr>
          <a:lstStyle/>
          <a:p>
            <a:pPr>
              <a:buFont typeface="+mj-lt"/>
              <a:buAutoNum type="arabicPeriod"/>
            </a:pPr>
            <a:r>
              <a:rPr lang="zh-CN" altLang="en-US" b="1" dirty="0"/>
              <a:t>类型</a:t>
            </a:r>
            <a:r>
              <a:rPr lang="en-US" altLang="zh-CN" b="1" dirty="0" err="1"/>
              <a:t>Ia</a:t>
            </a:r>
            <a:r>
              <a:rPr lang="zh-CN" altLang="en-US" b="1" dirty="0"/>
              <a:t>：</a:t>
            </a:r>
            <a:endParaRPr lang="zh-CN" altLang="en-US" dirty="0"/>
          </a:p>
          <a:p>
            <a:pPr marL="742950" lvl="1" indent="-285750">
              <a:buFont typeface="+mj-lt"/>
              <a:buAutoNum type="arabicPeriod"/>
            </a:pPr>
            <a:r>
              <a:rPr lang="zh-CN" altLang="en-US" b="1" dirty="0"/>
              <a:t>机制：</a:t>
            </a:r>
            <a:r>
              <a:rPr lang="zh-CN" altLang="en-US" dirty="0"/>
              <a:t> </a:t>
            </a:r>
            <a:r>
              <a:rPr lang="en-US" altLang="zh-CN" dirty="0" err="1"/>
              <a:t>Ia</a:t>
            </a:r>
            <a:r>
              <a:rPr lang="zh-CN" altLang="en-US" dirty="0"/>
              <a:t>型超新星通常是由于白矮星累积了足够的质量，接近其临界质量而发生爆炸。这可能是在与伴星的相互作用中发生的。</a:t>
            </a:r>
          </a:p>
          <a:p>
            <a:pPr marL="742950" lvl="1" indent="-285750">
              <a:buFont typeface="+mj-lt"/>
              <a:buAutoNum type="arabicPeriod"/>
            </a:pPr>
            <a:r>
              <a:rPr lang="zh-CN" altLang="en-US" b="1" dirty="0"/>
              <a:t>光谱特征：</a:t>
            </a:r>
            <a:r>
              <a:rPr lang="zh-CN" altLang="en-US" dirty="0"/>
              <a:t> </a:t>
            </a:r>
            <a:r>
              <a:rPr lang="en-US" altLang="zh-CN" dirty="0" err="1"/>
              <a:t>Ia</a:t>
            </a:r>
            <a:r>
              <a:rPr lang="zh-CN" altLang="en-US" dirty="0"/>
              <a:t>型超新星的光谱缺乏氢线，但包含明显的硅、钙和铁等元素线。</a:t>
            </a:r>
          </a:p>
          <a:p>
            <a:pPr marL="742950" lvl="1" indent="-285750">
              <a:buFont typeface="+mj-lt"/>
              <a:buAutoNum type="arabicPeriod"/>
            </a:pPr>
            <a:r>
              <a:rPr lang="zh-CN" altLang="en-US" b="1" dirty="0"/>
              <a:t>应用：</a:t>
            </a:r>
            <a:r>
              <a:rPr lang="zh-CN" altLang="en-US" dirty="0"/>
              <a:t> </a:t>
            </a:r>
            <a:r>
              <a:rPr lang="en-US" altLang="zh-CN" dirty="0" err="1"/>
              <a:t>Ia</a:t>
            </a:r>
            <a:r>
              <a:rPr lang="zh-CN" altLang="en-US" dirty="0"/>
              <a:t>超新星广泛用于测量宇宙学距离和研究暗能量。</a:t>
            </a:r>
          </a:p>
          <a:p>
            <a:pPr>
              <a:buFont typeface="+mj-lt"/>
              <a:buAutoNum type="arabicPeriod"/>
            </a:pPr>
            <a:r>
              <a:rPr lang="zh-CN" altLang="en-US" b="1" dirty="0"/>
              <a:t>类型</a:t>
            </a:r>
            <a:r>
              <a:rPr lang="en-US" altLang="zh-CN" b="1" dirty="0" err="1"/>
              <a:t>Ib</a:t>
            </a:r>
            <a:r>
              <a:rPr lang="en-US" altLang="zh-CN" b="1" dirty="0"/>
              <a:t>/c</a:t>
            </a:r>
            <a:r>
              <a:rPr lang="zh-CN" altLang="en-US" b="1" dirty="0"/>
              <a:t>：</a:t>
            </a:r>
            <a:endParaRPr lang="zh-CN" altLang="en-US" dirty="0"/>
          </a:p>
          <a:p>
            <a:pPr marL="742950" lvl="1" indent="-285750">
              <a:buFont typeface="+mj-lt"/>
              <a:buAutoNum type="arabicPeriod"/>
            </a:pPr>
            <a:r>
              <a:rPr lang="zh-CN" altLang="en-US" b="1" dirty="0"/>
              <a:t>机制：</a:t>
            </a:r>
            <a:r>
              <a:rPr lang="zh-CN" altLang="en-US" dirty="0"/>
              <a:t> </a:t>
            </a:r>
            <a:r>
              <a:rPr lang="en-US" altLang="zh-CN" dirty="0"/>
              <a:t>I</a:t>
            </a:r>
            <a:r>
              <a:rPr lang="zh-CN" altLang="en-US" dirty="0"/>
              <a:t>型超新星（</a:t>
            </a:r>
            <a:r>
              <a:rPr lang="en-US" altLang="zh-CN" dirty="0" err="1"/>
              <a:t>Ib</a:t>
            </a:r>
            <a:r>
              <a:rPr lang="zh-CN" altLang="en-US" dirty="0"/>
              <a:t>和</a:t>
            </a:r>
            <a:r>
              <a:rPr lang="en-US" altLang="zh-CN" dirty="0" err="1"/>
              <a:t>Ic</a:t>
            </a:r>
            <a:r>
              <a:rPr lang="zh-CN" altLang="en-US" dirty="0"/>
              <a:t>）是由于大质量恒星在演化末期失去外层氢（</a:t>
            </a:r>
            <a:r>
              <a:rPr lang="en-US" altLang="zh-CN" dirty="0" err="1"/>
              <a:t>Ib</a:t>
            </a:r>
            <a:r>
              <a:rPr lang="zh-CN" altLang="en-US" dirty="0"/>
              <a:t>）或外层氢和氦（</a:t>
            </a:r>
            <a:r>
              <a:rPr lang="en-US" altLang="zh-CN" dirty="0" err="1"/>
              <a:t>Ic</a:t>
            </a:r>
            <a:r>
              <a:rPr lang="zh-CN" altLang="en-US" dirty="0"/>
              <a:t>）而发生的爆炸。</a:t>
            </a:r>
          </a:p>
          <a:p>
            <a:pPr marL="742950" lvl="1" indent="-285750">
              <a:buFont typeface="+mj-lt"/>
              <a:buAutoNum type="arabicPeriod"/>
            </a:pPr>
            <a:r>
              <a:rPr lang="zh-CN" altLang="en-US" b="1" dirty="0"/>
              <a:t>光谱特征：</a:t>
            </a:r>
            <a:r>
              <a:rPr lang="zh-CN" altLang="en-US" dirty="0"/>
              <a:t> </a:t>
            </a:r>
            <a:r>
              <a:rPr lang="en-US" altLang="zh-CN" dirty="0"/>
              <a:t>I</a:t>
            </a:r>
            <a:r>
              <a:rPr lang="zh-CN" altLang="en-US" dirty="0"/>
              <a:t>型超新星的光谱显示出氢线较弱或缺失，但可能有氦线。</a:t>
            </a:r>
          </a:p>
          <a:p>
            <a:pPr marL="742950" lvl="1" indent="-285750">
              <a:buFont typeface="+mj-lt"/>
              <a:buAutoNum type="arabicPeriod"/>
            </a:pPr>
            <a:r>
              <a:rPr lang="zh-CN" altLang="en-US" b="1" dirty="0"/>
              <a:t>应用：</a:t>
            </a:r>
            <a:r>
              <a:rPr lang="zh-CN" altLang="en-US" dirty="0"/>
              <a:t> </a:t>
            </a:r>
            <a:r>
              <a:rPr lang="en-US" altLang="zh-CN" dirty="0"/>
              <a:t>I</a:t>
            </a:r>
            <a:r>
              <a:rPr lang="zh-CN" altLang="en-US" dirty="0"/>
              <a:t>型超新星与形成中子星或黑洞有关，研究它们有助于了解高质量星的演化。</a:t>
            </a:r>
          </a:p>
          <a:p>
            <a:pPr>
              <a:buFont typeface="+mj-lt"/>
              <a:buAutoNum type="arabicPeriod"/>
            </a:pPr>
            <a:r>
              <a:rPr lang="zh-CN" altLang="en-US" b="1" dirty="0"/>
              <a:t>类型</a:t>
            </a:r>
            <a:r>
              <a:rPr lang="en-US" altLang="zh-CN" b="1" dirty="0"/>
              <a:t>II</a:t>
            </a:r>
            <a:r>
              <a:rPr lang="zh-CN" altLang="en-US" b="1" dirty="0"/>
              <a:t>：</a:t>
            </a:r>
            <a:endParaRPr lang="zh-CN" altLang="en-US" dirty="0"/>
          </a:p>
          <a:p>
            <a:pPr marL="742950" lvl="1" indent="-285750">
              <a:buFont typeface="+mj-lt"/>
              <a:buAutoNum type="arabicPeriod"/>
            </a:pPr>
            <a:r>
              <a:rPr lang="zh-CN" altLang="en-US" b="1" dirty="0"/>
              <a:t>机制：</a:t>
            </a:r>
            <a:r>
              <a:rPr lang="zh-CN" altLang="en-US" dirty="0"/>
              <a:t> </a:t>
            </a:r>
            <a:r>
              <a:rPr lang="en-US" altLang="zh-CN" dirty="0"/>
              <a:t>II</a:t>
            </a:r>
            <a:r>
              <a:rPr lang="zh-CN" altLang="en-US" dirty="0"/>
              <a:t>型超新星通常是由于大质量恒星在演化末期核心坍缩而引起的。</a:t>
            </a:r>
          </a:p>
          <a:p>
            <a:pPr marL="742950" lvl="1" indent="-285750">
              <a:buFont typeface="+mj-lt"/>
              <a:buAutoNum type="arabicPeriod"/>
            </a:pPr>
            <a:r>
              <a:rPr lang="zh-CN" altLang="en-US" b="1" dirty="0"/>
              <a:t>光谱特征：</a:t>
            </a:r>
            <a:r>
              <a:rPr lang="zh-CN" altLang="en-US" dirty="0"/>
              <a:t> </a:t>
            </a:r>
            <a:r>
              <a:rPr lang="en-US" altLang="zh-CN" dirty="0"/>
              <a:t>II</a:t>
            </a:r>
            <a:r>
              <a:rPr lang="zh-CN" altLang="en-US" dirty="0"/>
              <a:t>型超新星的光谱显示出明显的氢线，表明外层包含氢气。</a:t>
            </a:r>
          </a:p>
          <a:p>
            <a:pPr marL="742950" lvl="1" indent="-285750">
              <a:buFont typeface="+mj-lt"/>
              <a:buAutoNum type="arabicPeriod"/>
            </a:pPr>
            <a:r>
              <a:rPr lang="zh-CN" altLang="en-US" b="1" dirty="0"/>
              <a:t>应用：</a:t>
            </a:r>
            <a:r>
              <a:rPr lang="zh-CN" altLang="en-US" dirty="0"/>
              <a:t> </a:t>
            </a:r>
            <a:r>
              <a:rPr lang="en-US" altLang="zh-CN" dirty="0"/>
              <a:t>II</a:t>
            </a:r>
            <a:r>
              <a:rPr lang="zh-CN" altLang="en-US" dirty="0"/>
              <a:t>型超新星的研究有助于理解大质量恒星的演化、核合成过程以及形成中子星或黑洞的机制。</a:t>
            </a:r>
          </a:p>
        </p:txBody>
      </p:sp>
      <p:sp>
        <p:nvSpPr>
          <p:cNvPr id="8" name="矩形 7">
            <a:extLst>
              <a:ext uri="{FF2B5EF4-FFF2-40B4-BE49-F238E27FC236}">
                <a16:creationId xmlns:a16="http://schemas.microsoft.com/office/drawing/2014/main" id="{E87F7A48-D1A2-06C7-62B5-4F09CD1FC2E4}"/>
              </a:ext>
            </a:extLst>
          </p:cNvPr>
          <p:cNvSpPr/>
          <p:nvPr/>
        </p:nvSpPr>
        <p:spPr>
          <a:xfrm>
            <a:off x="6776508" y="2201333"/>
            <a:ext cx="5415492" cy="461967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71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45029-3184-5D58-1A65-BFDFA2BBC0A5}"/>
              </a:ext>
            </a:extLst>
          </p:cNvPr>
          <p:cNvSpPr>
            <a:spLocks noGrp="1"/>
          </p:cNvSpPr>
          <p:nvPr>
            <p:ph type="title"/>
          </p:nvPr>
        </p:nvSpPr>
        <p:spPr/>
        <p:txBody>
          <a:bodyPr/>
          <a:lstStyle/>
          <a:p>
            <a:r>
              <a:rPr lang="en-US" altLang="zh-CN" dirty="0" err="1"/>
              <a:t>Ia</a:t>
            </a:r>
            <a:r>
              <a:rPr lang="zh-CN" altLang="en-US" dirty="0"/>
              <a:t>型超新星爆发</a:t>
            </a:r>
          </a:p>
        </p:txBody>
      </p:sp>
      <p:sp>
        <p:nvSpPr>
          <p:cNvPr id="3" name="内容占位符 2">
            <a:extLst>
              <a:ext uri="{FF2B5EF4-FFF2-40B4-BE49-F238E27FC236}">
                <a16:creationId xmlns:a16="http://schemas.microsoft.com/office/drawing/2014/main" id="{EB83D85E-2E4D-4173-FD05-3440B6C1087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2238C59-8699-FE2E-A8C6-3DC0BEBA483C}"/>
              </a:ext>
            </a:extLst>
          </p:cNvPr>
          <p:cNvPicPr>
            <a:picLocks noChangeAspect="1"/>
          </p:cNvPicPr>
          <p:nvPr/>
        </p:nvPicPr>
        <p:blipFill>
          <a:blip r:embed="rId2"/>
          <a:stretch>
            <a:fillRect/>
          </a:stretch>
        </p:blipFill>
        <p:spPr>
          <a:xfrm>
            <a:off x="0" y="1825625"/>
            <a:ext cx="12192000" cy="3634402"/>
          </a:xfrm>
          <a:prstGeom prst="rect">
            <a:avLst/>
          </a:prstGeom>
        </p:spPr>
      </p:pic>
    </p:spTree>
    <p:extLst>
      <p:ext uri="{BB962C8B-B14F-4D97-AF65-F5344CB8AC3E}">
        <p14:creationId xmlns:p14="http://schemas.microsoft.com/office/powerpoint/2010/main" val="145861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A8A5F-CDA5-E0CA-BF99-12F65EC198DE}"/>
              </a:ext>
            </a:extLst>
          </p:cNvPr>
          <p:cNvSpPr>
            <a:spLocks noGrp="1"/>
          </p:cNvSpPr>
          <p:nvPr>
            <p:ph type="title"/>
          </p:nvPr>
        </p:nvSpPr>
        <p:spPr/>
        <p:txBody>
          <a:bodyPr/>
          <a:lstStyle/>
          <a:p>
            <a:r>
              <a:rPr lang="zh-CN" altLang="en-US" dirty="0"/>
              <a:t>银河系内超新星爆发率</a:t>
            </a:r>
          </a:p>
        </p:txBody>
      </p:sp>
      <p:pic>
        <p:nvPicPr>
          <p:cNvPr id="5" name="内容占位符 4">
            <a:extLst>
              <a:ext uri="{FF2B5EF4-FFF2-40B4-BE49-F238E27FC236}">
                <a16:creationId xmlns:a16="http://schemas.microsoft.com/office/drawing/2014/main" id="{6ED523BA-5D63-6E76-5771-AF45AEF59B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043" y="1690688"/>
            <a:ext cx="1877535" cy="1877535"/>
          </a:xfrm>
        </p:spPr>
      </p:pic>
      <p:pic>
        <p:nvPicPr>
          <p:cNvPr id="7" name="图片 6">
            <a:extLst>
              <a:ext uri="{FF2B5EF4-FFF2-40B4-BE49-F238E27FC236}">
                <a16:creationId xmlns:a16="http://schemas.microsoft.com/office/drawing/2014/main" id="{F439705B-BAC7-32D6-204E-91D221B20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306" y="4250653"/>
            <a:ext cx="2157681" cy="2157681"/>
          </a:xfrm>
          <a:prstGeom prst="rect">
            <a:avLst/>
          </a:prstGeom>
        </p:spPr>
      </p:pic>
      <p:sp>
        <p:nvSpPr>
          <p:cNvPr id="9" name="文本框 8">
            <a:extLst>
              <a:ext uri="{FF2B5EF4-FFF2-40B4-BE49-F238E27FC236}">
                <a16:creationId xmlns:a16="http://schemas.microsoft.com/office/drawing/2014/main" id="{03F5153F-2E91-C1E7-2E0C-E4BFACD3CEDF}"/>
              </a:ext>
            </a:extLst>
          </p:cNvPr>
          <p:cNvSpPr txBox="1"/>
          <p:nvPr/>
        </p:nvSpPr>
        <p:spPr>
          <a:xfrm>
            <a:off x="4141616" y="6496966"/>
            <a:ext cx="5036774" cy="369332"/>
          </a:xfrm>
          <a:prstGeom prst="rect">
            <a:avLst/>
          </a:prstGeom>
          <a:noFill/>
        </p:spPr>
        <p:txBody>
          <a:bodyPr wrap="square">
            <a:spAutoFit/>
          </a:bodyPr>
          <a:lstStyle/>
          <a:p>
            <a:r>
              <a:rPr lang="en-US" altLang="zh-CN" dirty="0"/>
              <a:t>SN 1572</a:t>
            </a:r>
            <a:endParaRPr lang="zh-CN" altLang="en-US" dirty="0"/>
          </a:p>
        </p:txBody>
      </p:sp>
      <p:sp>
        <p:nvSpPr>
          <p:cNvPr id="11" name="文本框 10">
            <a:extLst>
              <a:ext uri="{FF2B5EF4-FFF2-40B4-BE49-F238E27FC236}">
                <a16:creationId xmlns:a16="http://schemas.microsoft.com/office/drawing/2014/main" id="{1FF46D83-FA17-0D00-CA0C-131F72D73EB6}"/>
              </a:ext>
            </a:extLst>
          </p:cNvPr>
          <p:cNvSpPr txBox="1"/>
          <p:nvPr/>
        </p:nvSpPr>
        <p:spPr>
          <a:xfrm>
            <a:off x="1079500" y="6362733"/>
            <a:ext cx="8497378" cy="369332"/>
          </a:xfrm>
          <a:prstGeom prst="rect">
            <a:avLst/>
          </a:prstGeom>
          <a:noFill/>
        </p:spPr>
        <p:txBody>
          <a:bodyPr wrap="square">
            <a:spAutoFit/>
          </a:bodyPr>
          <a:lstStyle/>
          <a:p>
            <a:r>
              <a:rPr lang="en-US" altLang="zh-CN" b="1" dirty="0"/>
              <a:t>SN 1006</a:t>
            </a:r>
            <a:r>
              <a:rPr lang="zh-CN" altLang="en-US" b="1" dirty="0"/>
              <a:t>超新星遗迹</a:t>
            </a:r>
            <a:endParaRPr lang="zh-CN" altLang="en-US" dirty="0"/>
          </a:p>
        </p:txBody>
      </p:sp>
      <p:sp>
        <p:nvSpPr>
          <p:cNvPr id="13" name="文本框 12">
            <a:extLst>
              <a:ext uri="{FF2B5EF4-FFF2-40B4-BE49-F238E27FC236}">
                <a16:creationId xmlns:a16="http://schemas.microsoft.com/office/drawing/2014/main" id="{5BEBD3EF-0E8A-F528-6893-6E6F836D97FD}"/>
              </a:ext>
            </a:extLst>
          </p:cNvPr>
          <p:cNvSpPr txBox="1"/>
          <p:nvPr/>
        </p:nvSpPr>
        <p:spPr>
          <a:xfrm>
            <a:off x="526915" y="3704791"/>
            <a:ext cx="8102600" cy="369332"/>
          </a:xfrm>
          <a:prstGeom prst="rect">
            <a:avLst/>
          </a:prstGeom>
          <a:noFill/>
        </p:spPr>
        <p:txBody>
          <a:bodyPr wrap="square">
            <a:spAutoFit/>
          </a:bodyPr>
          <a:lstStyle/>
          <a:p>
            <a:r>
              <a:rPr lang="en-US" altLang="zh-CN" b="1" dirty="0"/>
              <a:t>SN 1054</a:t>
            </a:r>
            <a:r>
              <a:rPr lang="zh-CN" altLang="en-US" b="1" dirty="0"/>
              <a:t>超新星遗迹（</a:t>
            </a:r>
            <a:r>
              <a:rPr lang="en-US" altLang="zh-CN" b="1" dirty="0"/>
              <a:t>Crab</a:t>
            </a:r>
            <a:r>
              <a:rPr lang="zh-CN" altLang="en-US" b="1" dirty="0"/>
              <a:t>）</a:t>
            </a:r>
            <a:endParaRPr lang="zh-CN" altLang="en-US" dirty="0"/>
          </a:p>
        </p:txBody>
      </p:sp>
      <p:pic>
        <p:nvPicPr>
          <p:cNvPr id="17" name="图片 16">
            <a:extLst>
              <a:ext uri="{FF2B5EF4-FFF2-40B4-BE49-F238E27FC236}">
                <a16:creationId xmlns:a16="http://schemas.microsoft.com/office/drawing/2014/main" id="{FCF7C811-CF4B-827D-C096-648D81630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043" y="4210052"/>
            <a:ext cx="2246868" cy="2246868"/>
          </a:xfrm>
          <a:prstGeom prst="rect">
            <a:avLst/>
          </a:prstGeom>
        </p:spPr>
      </p:pic>
      <p:pic>
        <p:nvPicPr>
          <p:cNvPr id="19" name="图片 18">
            <a:extLst>
              <a:ext uri="{FF2B5EF4-FFF2-40B4-BE49-F238E27FC236}">
                <a16:creationId xmlns:a16="http://schemas.microsoft.com/office/drawing/2014/main" id="{28A345A3-278F-DF73-37AB-72DB1C8ACB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5732" y="1608170"/>
            <a:ext cx="2143125" cy="2143125"/>
          </a:xfrm>
          <a:prstGeom prst="rect">
            <a:avLst/>
          </a:prstGeom>
        </p:spPr>
      </p:pic>
      <p:sp>
        <p:nvSpPr>
          <p:cNvPr id="21" name="文本框 20">
            <a:extLst>
              <a:ext uri="{FF2B5EF4-FFF2-40B4-BE49-F238E27FC236}">
                <a16:creationId xmlns:a16="http://schemas.microsoft.com/office/drawing/2014/main" id="{B7D69526-25D5-318C-A405-D3FA2D295998}"/>
              </a:ext>
            </a:extLst>
          </p:cNvPr>
          <p:cNvSpPr txBox="1"/>
          <p:nvPr/>
        </p:nvSpPr>
        <p:spPr>
          <a:xfrm>
            <a:off x="4141616" y="3809592"/>
            <a:ext cx="8103140" cy="369332"/>
          </a:xfrm>
          <a:prstGeom prst="rect">
            <a:avLst/>
          </a:prstGeom>
          <a:noFill/>
        </p:spPr>
        <p:txBody>
          <a:bodyPr wrap="square">
            <a:spAutoFit/>
          </a:bodyPr>
          <a:lstStyle/>
          <a:p>
            <a:r>
              <a:rPr lang="en-US" altLang="zh-CN" b="1" dirty="0"/>
              <a:t>SN 1604</a:t>
            </a:r>
            <a:endParaRPr lang="zh-CN" altLang="en-US" dirty="0"/>
          </a:p>
        </p:txBody>
      </p:sp>
      <p:sp>
        <p:nvSpPr>
          <p:cNvPr id="23" name="文本框 22">
            <a:extLst>
              <a:ext uri="{FF2B5EF4-FFF2-40B4-BE49-F238E27FC236}">
                <a16:creationId xmlns:a16="http://schemas.microsoft.com/office/drawing/2014/main" id="{2E3BD2DC-22B9-7539-C091-040570ED631A}"/>
              </a:ext>
            </a:extLst>
          </p:cNvPr>
          <p:cNvSpPr txBox="1"/>
          <p:nvPr/>
        </p:nvSpPr>
        <p:spPr>
          <a:xfrm>
            <a:off x="6250455" y="1858131"/>
            <a:ext cx="5103345" cy="4801314"/>
          </a:xfrm>
          <a:prstGeom prst="rect">
            <a:avLst/>
          </a:prstGeom>
          <a:noFill/>
        </p:spPr>
        <p:txBody>
          <a:bodyPr wrap="square">
            <a:spAutoFit/>
          </a:bodyPr>
          <a:lstStyle/>
          <a:p>
            <a:pPr>
              <a:buFont typeface="+mj-lt"/>
              <a:buAutoNum type="arabicPeriod"/>
            </a:pPr>
            <a:r>
              <a:rPr lang="zh-CN" altLang="en-US" b="1" dirty="0"/>
              <a:t>统计偶然性：</a:t>
            </a:r>
            <a:r>
              <a:rPr lang="zh-CN" altLang="en-US" dirty="0"/>
              <a:t> 超新星爆发的频率并不是均匀的，而是统计上的平均值。在较短的时间尺度内，我们可能没有观测到超新星爆发，但这并不意味着它们不会在未来发生。</a:t>
            </a:r>
          </a:p>
          <a:p>
            <a:pPr>
              <a:buFont typeface="+mj-lt"/>
              <a:buAutoNum type="arabicPeriod"/>
            </a:pPr>
            <a:r>
              <a:rPr lang="zh-CN" altLang="en-US" b="1" dirty="0"/>
              <a:t>观测限制：</a:t>
            </a:r>
            <a:r>
              <a:rPr lang="zh-CN" altLang="en-US" dirty="0"/>
              <a:t> 在过去，天文学家的观测工具和技术可能没有足够灵敏，无法探测到一些较远或者较暗的超新星。现代天文观测设备的发展使得我们能够更好地监测宇宙中的超新星爆发，但仍然可能有一些暗淡的超新星未被探测到。</a:t>
            </a:r>
          </a:p>
          <a:p>
            <a:pPr>
              <a:buFont typeface="+mj-lt"/>
              <a:buAutoNum type="arabicPeriod"/>
            </a:pPr>
            <a:r>
              <a:rPr lang="zh-CN" altLang="en-US" b="1" dirty="0"/>
              <a:t>恒星形成率低：</a:t>
            </a:r>
            <a:r>
              <a:rPr lang="zh-CN" altLang="en-US" dirty="0"/>
              <a:t> 银河系的恒星形成率相对较低，这意味着在较短时间内可能不会有太多新的高质量恒星形成，从而减小了超新星爆发的可能性。</a:t>
            </a:r>
          </a:p>
          <a:p>
            <a:pPr>
              <a:buFont typeface="+mj-lt"/>
              <a:buAutoNum type="arabicPeriod"/>
            </a:pPr>
            <a:r>
              <a:rPr lang="zh-CN" altLang="en-US" b="1" dirty="0"/>
              <a:t>光学遮挡：</a:t>
            </a:r>
            <a:r>
              <a:rPr lang="zh-CN" altLang="en-US" dirty="0"/>
              <a:t> 星系内的尘埃和气体可能会遮挡超新星的光芒，使得它们在可见光波段难以观测到。射电和红外观测可能对穿透这些遮挡提供更好的机会。</a:t>
            </a:r>
            <a:endParaRPr lang="en-US" altLang="zh-CN" dirty="0"/>
          </a:p>
          <a:p>
            <a:pPr>
              <a:buFont typeface="+mj-lt"/>
              <a:buAutoNum type="arabicPeriod"/>
            </a:pPr>
            <a:r>
              <a:rPr lang="zh-CN" altLang="en-US" b="1" dirty="0"/>
              <a:t>恒星诞生率的问题：理论预言不准</a:t>
            </a:r>
          </a:p>
        </p:txBody>
      </p:sp>
    </p:spTree>
    <p:extLst>
      <p:ext uri="{BB962C8B-B14F-4D97-AF65-F5344CB8AC3E}">
        <p14:creationId xmlns:p14="http://schemas.microsoft.com/office/powerpoint/2010/main" val="321694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64307-E272-0908-26C6-0226D4AE3F94}"/>
              </a:ext>
            </a:extLst>
          </p:cNvPr>
          <p:cNvSpPr>
            <a:spLocks noGrp="1"/>
          </p:cNvSpPr>
          <p:nvPr>
            <p:ph type="title"/>
          </p:nvPr>
        </p:nvSpPr>
        <p:spPr/>
        <p:txBody>
          <a:bodyPr/>
          <a:lstStyle/>
          <a:p>
            <a:r>
              <a:rPr lang="zh-CN" altLang="en-US" dirty="0"/>
              <a:t>蟹状星云运动速度</a:t>
            </a:r>
          </a:p>
        </p:txBody>
      </p:sp>
      <p:sp>
        <p:nvSpPr>
          <p:cNvPr id="3" name="内容占位符 2">
            <a:extLst>
              <a:ext uri="{FF2B5EF4-FFF2-40B4-BE49-F238E27FC236}">
                <a16:creationId xmlns:a16="http://schemas.microsoft.com/office/drawing/2014/main" id="{7F8EEB50-6D62-7C4A-34AF-9033C984EE2D}"/>
              </a:ext>
            </a:extLst>
          </p:cNvPr>
          <p:cNvSpPr>
            <a:spLocks noGrp="1"/>
          </p:cNvSpPr>
          <p:nvPr>
            <p:ph idx="1"/>
          </p:nvPr>
        </p:nvSpPr>
        <p:spPr>
          <a:xfrm>
            <a:off x="838200" y="4980561"/>
            <a:ext cx="10515600" cy="1196401"/>
          </a:xfrm>
        </p:spPr>
        <p:txBody>
          <a:bodyPr/>
          <a:lstStyle/>
          <a:p>
            <a:r>
              <a:rPr lang="zh-CN" altLang="en-US" dirty="0"/>
              <a:t>注意规范单位！</a:t>
            </a:r>
          </a:p>
        </p:txBody>
      </p:sp>
      <p:pic>
        <p:nvPicPr>
          <p:cNvPr id="5" name="图片 4">
            <a:extLst>
              <a:ext uri="{FF2B5EF4-FFF2-40B4-BE49-F238E27FC236}">
                <a16:creationId xmlns:a16="http://schemas.microsoft.com/office/drawing/2014/main" id="{C81E7446-8745-2E9D-E7EB-5A4499CC602A}"/>
              </a:ext>
            </a:extLst>
          </p:cNvPr>
          <p:cNvPicPr>
            <a:picLocks noChangeAspect="1"/>
          </p:cNvPicPr>
          <p:nvPr/>
        </p:nvPicPr>
        <p:blipFill>
          <a:blip r:embed="rId2"/>
          <a:stretch>
            <a:fillRect/>
          </a:stretch>
        </p:blipFill>
        <p:spPr>
          <a:xfrm>
            <a:off x="0" y="1825625"/>
            <a:ext cx="12192000" cy="2769300"/>
          </a:xfrm>
          <a:prstGeom prst="rect">
            <a:avLst/>
          </a:prstGeom>
        </p:spPr>
      </p:pic>
    </p:spTree>
    <p:extLst>
      <p:ext uri="{BB962C8B-B14F-4D97-AF65-F5344CB8AC3E}">
        <p14:creationId xmlns:p14="http://schemas.microsoft.com/office/powerpoint/2010/main" val="39217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607D1-8B46-FA95-3D2E-927010DA2DD1}"/>
              </a:ext>
            </a:extLst>
          </p:cNvPr>
          <p:cNvSpPr>
            <a:spLocks noGrp="1"/>
          </p:cNvSpPr>
          <p:nvPr>
            <p:ph type="title"/>
          </p:nvPr>
        </p:nvSpPr>
        <p:spPr/>
        <p:txBody>
          <a:bodyPr/>
          <a:lstStyle/>
          <a:p>
            <a:r>
              <a:rPr lang="zh-CN" altLang="zh-CN" b="1" dirty="0"/>
              <a:t>NGC 6946</a:t>
            </a:r>
            <a:endParaRPr lang="zh-CN" altLang="en-US" dirty="0"/>
          </a:p>
        </p:txBody>
      </p:sp>
      <p:pic>
        <p:nvPicPr>
          <p:cNvPr id="5" name="内容占位符 4">
            <a:extLst>
              <a:ext uri="{FF2B5EF4-FFF2-40B4-BE49-F238E27FC236}">
                <a16:creationId xmlns:a16="http://schemas.microsoft.com/office/drawing/2014/main" id="{B79C91DF-C587-9AB9-42F7-280D704774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83991"/>
            <a:ext cx="4461821" cy="4351338"/>
          </a:xfrm>
        </p:spPr>
      </p:pic>
      <p:sp>
        <p:nvSpPr>
          <p:cNvPr id="9" name="文本框 8">
            <a:extLst>
              <a:ext uri="{FF2B5EF4-FFF2-40B4-BE49-F238E27FC236}">
                <a16:creationId xmlns:a16="http://schemas.microsoft.com/office/drawing/2014/main" id="{8DDA84AC-7877-2BFB-3BA9-132DCB5A3FD2}"/>
              </a:ext>
            </a:extLst>
          </p:cNvPr>
          <p:cNvSpPr txBox="1"/>
          <p:nvPr/>
        </p:nvSpPr>
        <p:spPr>
          <a:xfrm>
            <a:off x="5617723" y="1944553"/>
            <a:ext cx="3046379" cy="2031325"/>
          </a:xfrm>
          <a:prstGeom prst="rect">
            <a:avLst/>
          </a:prstGeom>
          <a:noFill/>
        </p:spPr>
        <p:txBody>
          <a:bodyPr wrap="square">
            <a:spAutoFit/>
          </a:bodyPr>
          <a:lstStyle/>
          <a:p>
            <a:r>
              <a:rPr lang="en-US" altLang="zh-CN" dirty="0"/>
              <a:t>NGC 6946</a:t>
            </a:r>
            <a:r>
              <a:rPr lang="zh-CN" altLang="en-US" dirty="0"/>
              <a:t>这个星系中已经发现了</a:t>
            </a:r>
            <a:r>
              <a:rPr lang="en-US" altLang="zh-CN" dirty="0"/>
              <a:t>10</a:t>
            </a:r>
            <a:r>
              <a:rPr lang="zh-CN" altLang="en-US" dirty="0"/>
              <a:t>颗超新星：</a:t>
            </a:r>
            <a:r>
              <a:rPr lang="en-US" altLang="zh-CN" dirty="0"/>
              <a:t>SN 1917A</a:t>
            </a:r>
            <a:r>
              <a:rPr lang="zh-CN" altLang="en-US" dirty="0"/>
              <a:t>、</a:t>
            </a:r>
            <a:r>
              <a:rPr lang="en-US" altLang="zh-CN" dirty="0"/>
              <a:t>SN 1939C</a:t>
            </a:r>
            <a:r>
              <a:rPr lang="zh-CN" altLang="en-US" dirty="0"/>
              <a:t>、</a:t>
            </a:r>
            <a:r>
              <a:rPr lang="en-US" altLang="zh-CN" dirty="0"/>
              <a:t>SN 1948B</a:t>
            </a:r>
            <a:r>
              <a:rPr lang="zh-CN" altLang="en-US" dirty="0"/>
              <a:t>、</a:t>
            </a:r>
            <a:r>
              <a:rPr lang="en-US" altLang="zh-CN" dirty="0"/>
              <a:t>SN 1968D</a:t>
            </a:r>
            <a:r>
              <a:rPr lang="zh-CN" altLang="en-US" dirty="0"/>
              <a:t>、</a:t>
            </a:r>
            <a:r>
              <a:rPr lang="en-US" altLang="zh-CN" dirty="0"/>
              <a:t>SN 1969P</a:t>
            </a:r>
            <a:r>
              <a:rPr lang="zh-CN" altLang="en-US" dirty="0"/>
              <a:t>、</a:t>
            </a:r>
            <a:r>
              <a:rPr lang="en-US" altLang="zh-CN" dirty="0"/>
              <a:t>SN 1980K</a:t>
            </a:r>
            <a:r>
              <a:rPr lang="zh-CN" altLang="en-US" dirty="0"/>
              <a:t>、</a:t>
            </a:r>
            <a:r>
              <a:rPr lang="en-US" altLang="zh-CN" dirty="0"/>
              <a:t>SN 2002hh</a:t>
            </a:r>
            <a:r>
              <a:rPr lang="zh-CN" altLang="en-US" dirty="0"/>
              <a:t>、</a:t>
            </a:r>
            <a:r>
              <a:rPr lang="en-US" altLang="zh-CN" dirty="0"/>
              <a:t>SN 2004et</a:t>
            </a:r>
            <a:r>
              <a:rPr lang="zh-CN" altLang="en-US" dirty="0"/>
              <a:t>、</a:t>
            </a:r>
            <a:r>
              <a:rPr lang="en-US" altLang="zh-CN" dirty="0"/>
              <a:t>SN 2008S</a:t>
            </a:r>
            <a:r>
              <a:rPr lang="zh-CN" altLang="en-US" dirty="0"/>
              <a:t>、和</a:t>
            </a:r>
            <a:r>
              <a:rPr lang="en-US" altLang="zh-CN" dirty="0"/>
              <a:t>SN 2017eaw</a:t>
            </a:r>
            <a:endParaRPr lang="zh-CN" altLang="en-US" dirty="0"/>
          </a:p>
        </p:txBody>
      </p:sp>
      <p:sp>
        <p:nvSpPr>
          <p:cNvPr id="13" name="文本框 12">
            <a:extLst>
              <a:ext uri="{FF2B5EF4-FFF2-40B4-BE49-F238E27FC236}">
                <a16:creationId xmlns:a16="http://schemas.microsoft.com/office/drawing/2014/main" id="{F05D1A69-0E2C-3393-879B-88D043EA0037}"/>
              </a:ext>
            </a:extLst>
          </p:cNvPr>
          <p:cNvSpPr txBox="1"/>
          <p:nvPr/>
        </p:nvSpPr>
        <p:spPr>
          <a:xfrm>
            <a:off x="5614481" y="4086108"/>
            <a:ext cx="6099242" cy="646331"/>
          </a:xfrm>
          <a:prstGeom prst="rect">
            <a:avLst/>
          </a:prstGeom>
          <a:noFill/>
        </p:spPr>
        <p:txBody>
          <a:bodyPr wrap="square">
            <a:spAutoFit/>
          </a:bodyPr>
          <a:lstStyle/>
          <a:p>
            <a:r>
              <a:rPr lang="zh-CN" altLang="en-US" dirty="0"/>
              <a:t>相比之下，银河系，恒星数量是</a:t>
            </a:r>
            <a:r>
              <a:rPr lang="en-US" altLang="zh-CN" dirty="0"/>
              <a:t>NGC 6946</a:t>
            </a:r>
            <a:r>
              <a:rPr lang="zh-CN" altLang="en-US" dirty="0"/>
              <a:t>的</a:t>
            </a:r>
            <a:r>
              <a:rPr lang="en-US" altLang="zh-CN" dirty="0"/>
              <a:t>2</a:t>
            </a:r>
            <a:r>
              <a:rPr lang="zh-CN" altLang="en-US" dirty="0"/>
              <a:t>倍，每个世纪却只有一颗超新星的事件</a:t>
            </a:r>
          </a:p>
        </p:txBody>
      </p:sp>
    </p:spTree>
    <p:extLst>
      <p:ext uri="{BB962C8B-B14F-4D97-AF65-F5344CB8AC3E}">
        <p14:creationId xmlns:p14="http://schemas.microsoft.com/office/powerpoint/2010/main" val="408362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7DDA2-214C-9E1B-AAA9-E0BB02310D4B}"/>
              </a:ext>
            </a:extLst>
          </p:cNvPr>
          <p:cNvSpPr>
            <a:spLocks noGrp="1"/>
          </p:cNvSpPr>
          <p:nvPr>
            <p:ph type="title"/>
          </p:nvPr>
        </p:nvSpPr>
        <p:spPr/>
        <p:txBody>
          <a:bodyPr/>
          <a:lstStyle/>
          <a:p>
            <a:r>
              <a:rPr lang="en-US" altLang="zh-CN" dirty="0"/>
              <a:t>SN </a:t>
            </a:r>
            <a:r>
              <a:rPr lang="zh-CN" altLang="en-US" dirty="0"/>
              <a:t>诞生率问题</a:t>
            </a:r>
          </a:p>
        </p:txBody>
      </p:sp>
      <p:sp>
        <p:nvSpPr>
          <p:cNvPr id="3" name="内容占位符 2">
            <a:extLst>
              <a:ext uri="{FF2B5EF4-FFF2-40B4-BE49-F238E27FC236}">
                <a16:creationId xmlns:a16="http://schemas.microsoft.com/office/drawing/2014/main" id="{5F02627D-6B09-8D65-D40E-51AC57029AD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D8ABCBD-7F9D-C5C8-BD61-DD8F21E4C224}"/>
              </a:ext>
            </a:extLst>
          </p:cNvPr>
          <p:cNvPicPr>
            <a:picLocks noChangeAspect="1"/>
          </p:cNvPicPr>
          <p:nvPr/>
        </p:nvPicPr>
        <p:blipFill>
          <a:blip r:embed="rId2"/>
          <a:stretch>
            <a:fillRect/>
          </a:stretch>
        </p:blipFill>
        <p:spPr>
          <a:xfrm>
            <a:off x="0" y="2188939"/>
            <a:ext cx="12192000" cy="2480122"/>
          </a:xfrm>
          <a:prstGeom prst="rect">
            <a:avLst/>
          </a:prstGeom>
        </p:spPr>
      </p:pic>
    </p:spTree>
    <p:extLst>
      <p:ext uri="{BB962C8B-B14F-4D97-AF65-F5344CB8AC3E}">
        <p14:creationId xmlns:p14="http://schemas.microsoft.com/office/powerpoint/2010/main" val="7220229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1756</Words>
  <Application>Microsoft Office PowerPoint</Application>
  <PresentationFormat>宽屏</PresentationFormat>
  <Paragraphs>124</Paragraphs>
  <Slides>23</Slides>
  <Notes>16</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29" baseType="lpstr">
      <vt:lpstr>等线</vt:lpstr>
      <vt:lpstr>等线 Light</vt:lpstr>
      <vt:lpstr>Arial</vt:lpstr>
      <vt:lpstr>Cambria Math</vt:lpstr>
      <vt:lpstr>Office 主题​​</vt:lpstr>
      <vt:lpstr>Equation.AxMath</vt:lpstr>
      <vt:lpstr>天文学导论第四次习题课</vt:lpstr>
      <vt:lpstr>习题大纲</vt:lpstr>
      <vt:lpstr>AGB Star</vt:lpstr>
      <vt:lpstr>超新星物理</vt:lpstr>
      <vt:lpstr>Ia型超新星爆发</vt:lpstr>
      <vt:lpstr>银河系内超新星爆发率</vt:lpstr>
      <vt:lpstr>蟹状星云运动速度</vt:lpstr>
      <vt:lpstr>NGC 6946</vt:lpstr>
      <vt:lpstr>SN 诞生率问题</vt:lpstr>
      <vt:lpstr>造父变星和视差测距</vt:lpstr>
      <vt:lpstr>宇宙距离阶梯</vt:lpstr>
      <vt:lpstr>造父变星和视差测距</vt:lpstr>
      <vt:lpstr>PowerPoint 演示文稿</vt:lpstr>
      <vt:lpstr>星族和星系</vt:lpstr>
      <vt:lpstr>PowerPoint 演示文稿</vt:lpstr>
      <vt:lpstr>星族年龄</vt:lpstr>
      <vt:lpstr>星族年龄</vt:lpstr>
      <vt:lpstr>黑洞物理</vt:lpstr>
      <vt:lpstr>月球的史瓦西半径</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天文学导论第四次习题课</dc:title>
  <dc:creator>圣钰 闫</dc:creator>
  <cp:lastModifiedBy>圣钰 闫</cp:lastModifiedBy>
  <cp:revision>1</cp:revision>
  <dcterms:created xsi:type="dcterms:W3CDTF">2023-12-24T11:01:54Z</dcterms:created>
  <dcterms:modified xsi:type="dcterms:W3CDTF">2023-12-24T12:52:09Z</dcterms:modified>
</cp:coreProperties>
</file>